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 id="2147484013" r:id="rId16"/>
  </p:sldMasterIdLst>
  <p:notesMasterIdLst>
    <p:notesMasterId r:id="rId38"/>
  </p:notesMasterIdLst>
  <p:handoutMasterIdLst>
    <p:handoutMasterId r:id="rId39"/>
  </p:handoutMasterIdLst>
  <p:sldIdLst>
    <p:sldId id="446" r:id="rId17"/>
    <p:sldId id="3854" r:id="rId18"/>
    <p:sldId id="3864" r:id="rId19"/>
    <p:sldId id="3858" r:id="rId20"/>
    <p:sldId id="495" r:id="rId21"/>
    <p:sldId id="478" r:id="rId22"/>
    <p:sldId id="3863" r:id="rId23"/>
    <p:sldId id="352" r:id="rId24"/>
    <p:sldId id="3849" r:id="rId25"/>
    <p:sldId id="3853" r:id="rId26"/>
    <p:sldId id="466" r:id="rId27"/>
    <p:sldId id="474" r:id="rId28"/>
    <p:sldId id="3860" r:id="rId29"/>
    <p:sldId id="3861" r:id="rId30"/>
    <p:sldId id="3862" r:id="rId31"/>
    <p:sldId id="488" r:id="rId32"/>
    <p:sldId id="489" r:id="rId33"/>
    <p:sldId id="485" r:id="rId34"/>
    <p:sldId id="275" r:id="rId35"/>
    <p:sldId id="3866" r:id="rId36"/>
    <p:sldId id="276" r:id="rId3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0"/>
  </p:normalViewPr>
  <p:slideViewPr>
    <p:cSldViewPr snapToGrid="0">
      <p:cViewPr varScale="1">
        <p:scale>
          <a:sx n="105" d="100"/>
          <a:sy n="105" d="100"/>
        </p:scale>
        <p:origin x="84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handoutMaster" Target="handoutMasters/handoutMaster1.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2A0105A-033A-4D72-ADA2-3B675DE50621}" type="presOf" srcId="{4B14F3DA-92D8-4BDF-9ABF-361BC54A0CC1}" destId="{9DA41DBB-897B-4E29-83F5-39F6BE8FB510}"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D5F21B4D-D4C8-474D-9D58-154ADD817668}" type="presOf" srcId="{60B14AE1-BE8B-48F5-B9E4-627E3E3910A2}" destId="{E536B88F-8FC2-4CA7-958C-821C131E4CD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 Allocation</a:t>
          </a:r>
        </a:p>
        <a:p>
          <a:pPr rtl="0">
            <a:lnSpc>
              <a:spcPct val="90000"/>
            </a:lnSpc>
            <a:spcAft>
              <a:spcPct val="35000"/>
            </a:spcAft>
          </a:pPr>
          <a:r>
            <a:rPr lang="en-US" sz="1200">
              <a:solidFill>
                <a:srgbClr val="FF0000"/>
              </a:solidFill>
            </a:rPr>
            <a:t>January 24 – </a:t>
          </a:r>
          <a:r>
            <a:rPr lang="en-US" sz="1200">
              <a:solidFill>
                <a:srgbClr val="FF0000"/>
              </a:solidFill>
              <a:latin typeface="Calibri"/>
            </a:rPr>
            <a:t>early February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a:solidFill>
                <a:srgbClr val="000000"/>
              </a:solidFill>
              <a:latin typeface="Arial"/>
              <a:ea typeface="+mn-ea"/>
              <a:cs typeface="+mn-cs"/>
            </a:rPr>
            <a:t>Step 5	</a:t>
          </a:r>
        </a:p>
        <a:p>
          <a:pPr>
            <a:lnSpc>
              <a:spcPct val="100000"/>
            </a:lnSpc>
            <a:spcAft>
              <a:spcPts val="0"/>
            </a:spcAft>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24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dgm:t>
        <a:bodyPr/>
        <a:lstStyle/>
        <a:p>
          <a:r>
            <a:rPr lang="en-US"/>
            <a:t>Are our school’s priorities (from your strategic plan) reflected in this budget?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dgm:t>
        <a:bodyPr/>
        <a:lstStyle/>
        <a:p>
          <a:r>
            <a:rPr lang="en-US"/>
            <a:t>Are new positions and/or resources included in the budget to address our major priorities? </a:t>
          </a: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dgm:t>
        <a:bodyPr/>
        <a:lstStyle/>
        <a:p>
          <a:r>
            <a:rPr lang="en-US"/>
            <a:t>Do we know (as a team) the plan to support implementation of these priorities beyond the budget (ex. What strategies will be implemented)? </a:t>
          </a:r>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dgm:t>
        <a:bodyPr/>
        <a:lstStyle/>
        <a:p>
          <a:r>
            <a:rPr lang="en-US"/>
            <a:t>What tradeoffs are being made in order to support these priorities?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dgm:t>
        <a:bodyPr/>
        <a:lstStyle/>
        <a:p>
          <a:r>
            <a:rPr lang="en-US"/>
            <a:t> How are district and cluster priorities reflected in our budget? </a:t>
          </a:r>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dgm:t>
        <a:bodyPr/>
        <a:lstStyle/>
        <a:p>
          <a:r>
            <a:rPr lang="en-US"/>
            <a:t>Cluster priorities- what staff, materials, etc. are dedicated to supporting our cluster’s priorities? </a:t>
          </a:r>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dgm:t>
        <a:bodyPr/>
        <a:lstStyle/>
        <a:p>
          <a:r>
            <a:rPr lang="en-US"/>
            <a:t>Signature programs- what staff, materials, etc. are dedicated to supporting our signature program? </a:t>
          </a:r>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dgm:t>
        <a:bodyPr/>
        <a:lstStyle/>
        <a:p>
          <a:r>
            <a:rPr lang="en-US"/>
            <a:t>Are there positions our school will share with another school, i.e.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pt>
    <dgm:pt modelId="{61934C76-2C4B-46C5-BE43-78B0EA8D3112}" type="pres">
      <dgm:prSet presAssocID="{0C1D2607-0AA8-4703-8CD9-C80627D357E8}" presName="descendantText" presStyleLbl="alignAccFollowNode1" presStyleIdx="0" presStyleCnt="2">
        <dgm:presLayoutVars>
          <dgm:bulletEnabled val="1"/>
        </dgm:presLayoutVars>
      </dgm:prSet>
      <dgm:spPr/>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dgm:presLayoutVars>
          <dgm:chMax val="1"/>
          <dgm:bulletEnabled val="1"/>
        </dgm:presLayoutVars>
      </dgm:prSet>
      <dgm:spPr/>
    </dgm:pt>
    <dgm:pt modelId="{E6557417-85CE-4B88-A441-E47900AFA690}" type="pres">
      <dgm:prSet presAssocID="{D40980B6-DEEE-4B68-87E7-D1EE1EC6B38E}" presName="descendantText" presStyleLbl="alignAccFollowNode1" presStyleIdx="1" presStyleCnt="2">
        <dgm:presLayoutVars>
          <dgm:bulletEnabled val="1"/>
        </dgm:presLayoutVars>
      </dgm:prSet>
      <dgm:spPr/>
    </dgm:pt>
  </dgm:ptLst>
  <dgm:cxnLst>
    <dgm:cxn modelId="{5F2D9B0E-AEAF-4786-8717-C586DD777B39}" type="presOf" srcId="{45BA79BF-FC7A-4998-BB53-EF2C916DFAF9}" destId="{61934C76-2C4B-46C5-BE43-78B0EA8D3112}" srcOrd="0" destOrd="2"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C193A53B-0E6E-4D39-A176-D84E8A563F4F}" type="presOf" srcId="{712A05D9-A668-45B1-A2FF-2BA2784E196D}" destId="{61934C76-2C4B-46C5-BE43-78B0EA8D3112}" srcOrd="0" destOrd="1" presId="urn:microsoft.com/office/officeart/2005/8/layout/vList5"/>
    <dgm:cxn modelId="{7F6E6B3F-F13F-4A15-8A68-DC02534B5B14}" type="presOf" srcId="{22226005-596F-4B03-979B-7869B71C61B3}" destId="{6419D40A-FD47-4505-B62A-5719141083E7}" srcOrd="0" destOrd="0" presId="urn:microsoft.com/office/officeart/2005/8/layout/vList5"/>
    <dgm:cxn modelId="{6F141050-F8C3-4288-B996-84526940C750}" srcId="{0C1D2607-0AA8-4703-8CD9-C80627D357E8}" destId="{712A05D9-A668-45B1-A2FF-2BA2784E196D}" srcOrd="1" destOrd="0" parTransId="{EC34BEB3-7DF2-4824-A969-4177AA2A62B5}" sibTransId="{444EA1F5-1681-4A13-AD3E-D15B07F8022D}"/>
    <dgm:cxn modelId="{0D88AC52-513C-43C9-A527-3AAC3D1A0573}" type="presOf" srcId="{557A3FCC-C683-49B1-93B0-7E5147E5232C}" destId="{E6557417-85CE-4B88-A441-E47900AFA690}" srcOrd="0" destOrd="1" presId="urn:microsoft.com/office/officeart/2005/8/layout/vList5"/>
    <dgm:cxn modelId="{61020A5A-39D4-437B-B684-250B0B2B9325}" type="presOf" srcId="{10EBA281-E8EE-4BE4-A124-00A2934956A6}" destId="{E6557417-85CE-4B88-A441-E47900AFA690}" srcOrd="0" destOrd="0"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D9D8CF70-B277-4673-AE5B-8166513062E7}" srcId="{0C1D2607-0AA8-4703-8CD9-C80627D357E8}" destId="{F3B6E757-8A37-4F10-8C34-BFAD7F7A8A5B}" srcOrd="0" destOrd="0" parTransId="{08A30D75-7FDA-4406-AB12-3B70A4529EA9}" sibTransId="{2A2A327A-BE5D-4BB6-95CA-4B1FCB579DD3}"/>
    <dgm:cxn modelId="{40AA4A81-B2E5-4536-BCA3-CED1CD219318}" type="presOf" srcId="{D40980B6-DEEE-4B68-87E7-D1EE1EC6B38E}" destId="{AE6AC6E9-DCD0-47EF-8FC4-1B71D18EDC0B}" srcOrd="0" destOrd="0" presId="urn:microsoft.com/office/officeart/2005/8/layout/vList5"/>
    <dgm:cxn modelId="{3D29DD89-FDCA-4EB1-A999-B45CCEFF8D1E}" srcId="{D40980B6-DEEE-4B68-87E7-D1EE1EC6B38E}" destId="{10EBA281-E8EE-4BE4-A124-00A2934956A6}" srcOrd="0" destOrd="0" parTransId="{76D3EFF9-2BFC-4975-99CF-7877BF11C24B}" sibTransId="{50E273AA-9C61-40F3-8560-7444AF1D5007}"/>
    <dgm:cxn modelId="{19ABE592-C80C-4B8E-9FDE-372F069984BF}" type="presOf" srcId="{0C1D2607-0AA8-4703-8CD9-C80627D357E8}" destId="{F36A9E33-9AA5-4D82-8807-9474CFA8E235}" srcOrd="0" destOrd="0"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B257B6BA-9F28-4216-B9A2-F61C0D127B54}" srcId="{0C1D2607-0AA8-4703-8CD9-C80627D357E8}" destId="{45BA79BF-FC7A-4998-BB53-EF2C916DFAF9}" srcOrd="2" destOrd="0" parTransId="{140BECAA-D98C-4C69-A3C2-7BBCC78D25BB}" sibTransId="{7487026C-178B-4E34-B0D9-6BDF4AE2793A}"/>
    <dgm:cxn modelId="{FCEB6BC1-E41D-49FA-99CA-D7CF730FE893}" type="presOf" srcId="{8B281087-B8BE-4922-B508-83353746C578}" destId="{E6557417-85CE-4B88-A441-E47900AFA690}" srcOrd="0" destOrd="2" presId="urn:microsoft.com/office/officeart/2005/8/layout/vList5"/>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24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 Allocation</a:t>
          </a:r>
        </a:p>
        <a:p>
          <a:pPr marL="0" lvl="0" indent="0" algn="l" defTabSz="711200" rtl="0">
            <a:lnSpc>
              <a:spcPct val="90000"/>
            </a:lnSpc>
            <a:spcBef>
              <a:spcPct val="0"/>
            </a:spcBef>
            <a:spcAft>
              <a:spcPct val="35000"/>
            </a:spcAft>
            <a:buNone/>
          </a:pPr>
          <a:r>
            <a:rPr lang="en-US" sz="1200" kern="1200">
              <a:solidFill>
                <a:srgbClr val="FF0000"/>
              </a:solidFill>
            </a:rPr>
            <a:t>January 24 – </a:t>
          </a:r>
          <a:r>
            <a:rPr lang="en-US" sz="1200" kern="1200">
              <a:solidFill>
                <a:srgbClr val="FF0000"/>
              </a:solidFill>
              <a:latin typeface="Calibri"/>
            </a:rPr>
            <a:t>early February </a:t>
          </a:r>
          <a:endParaRPr lang="en-US" sz="1200" kern="120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kern="1200">
            <a:solidFill>
              <a:srgbClr val="FF0000"/>
            </a:solidFill>
          </a:endParaRPr>
        </a:p>
      </dsp:txBody>
      <dsp:txXfrm>
        <a:off x="6556247" y="114703"/>
        <a:ext cx="862241" cy="755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648159" y="-1878006"/>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Are new positions and/or resources included in the budget to address our major priorities? </a:t>
          </a:r>
        </a:p>
        <a:p>
          <a:pPr marL="171450" lvl="1" indent="-171450" algn="l" defTabSz="711200">
            <a:lnSpc>
              <a:spcPct val="90000"/>
            </a:lnSpc>
            <a:spcBef>
              <a:spcPct val="0"/>
            </a:spcBef>
            <a:spcAft>
              <a:spcPct val="15000"/>
            </a:spcAft>
            <a:buChar char="•"/>
          </a:pPr>
          <a:r>
            <a:rPr lang="en-US" sz="1600" kern="1200"/>
            <a:t>Do we know (as a team) the plan to support implementation of these priorities beyond the budget (ex. What strategies will be implemented)? </a:t>
          </a:r>
        </a:p>
        <a:p>
          <a:pPr marL="171450" lvl="1" indent="-171450" algn="l" defTabSz="711200">
            <a:lnSpc>
              <a:spcPct val="90000"/>
            </a:lnSpc>
            <a:spcBef>
              <a:spcPct val="0"/>
            </a:spcBef>
            <a:spcAft>
              <a:spcPct val="15000"/>
            </a:spcAft>
            <a:buChar char="•"/>
          </a:pPr>
          <a:r>
            <a:rPr lang="en-US" sz="1600" kern="1200"/>
            <a:t>What tradeoffs are being made in order to support these priorities? </a:t>
          </a:r>
        </a:p>
      </dsp:txBody>
      <dsp:txXfrm rot="-5400000">
        <a:off x="3519938" y="347907"/>
        <a:ext cx="6159974" cy="1805839"/>
      </dsp:txXfrm>
    </dsp:sp>
    <dsp:sp modelId="{F36A9E33-9AA5-4D82-8807-9474CFA8E235}">
      <dsp:nvSpPr>
        <dsp:cNvPr id="0" name=""/>
        <dsp:cNvSpPr/>
      </dsp:nvSpPr>
      <dsp:spPr>
        <a:xfrm>
          <a:off x="0" y="62"/>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Are our school’s priorities (from your strategic plan) reflected in this budget? </a:t>
          </a:r>
        </a:p>
      </dsp:txBody>
      <dsp:txXfrm>
        <a:off x="122115" y="122177"/>
        <a:ext cx="3275707" cy="2257299"/>
      </dsp:txXfrm>
    </dsp:sp>
    <dsp:sp modelId="{E6557417-85CE-4B88-A441-E47900AFA690}">
      <dsp:nvSpPr>
        <dsp:cNvPr id="0" name=""/>
        <dsp:cNvSpPr/>
      </dsp:nvSpPr>
      <dsp:spPr>
        <a:xfrm rot="5400000">
          <a:off x="5648159" y="748599"/>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Cluster priorities- what staff, materials, etc. are dedicated to supporting our cluster’s priorities? </a:t>
          </a:r>
        </a:p>
        <a:p>
          <a:pPr marL="171450" lvl="1" indent="-171450" algn="l" defTabSz="711200">
            <a:lnSpc>
              <a:spcPct val="90000"/>
            </a:lnSpc>
            <a:spcBef>
              <a:spcPct val="0"/>
            </a:spcBef>
            <a:spcAft>
              <a:spcPct val="15000"/>
            </a:spcAft>
            <a:buChar char="•"/>
          </a:pPr>
          <a:r>
            <a:rPr lang="en-US" sz="1600" kern="1200"/>
            <a:t>Signature programs- what staff, materials, etc. are dedicated to supporting our signature program? </a:t>
          </a:r>
        </a:p>
        <a:p>
          <a:pPr marL="171450" lvl="1" indent="-171450" algn="l" defTabSz="711200">
            <a:lnSpc>
              <a:spcPct val="90000"/>
            </a:lnSpc>
            <a:spcBef>
              <a:spcPct val="0"/>
            </a:spcBef>
            <a:spcAft>
              <a:spcPct val="15000"/>
            </a:spcAft>
            <a:buChar char="•"/>
          </a:pPr>
          <a:r>
            <a:rPr lang="en-US" sz="1600" kern="1200"/>
            <a:t>Are there positions our school will share with another school, i.e. nurse, counselor?</a:t>
          </a:r>
        </a:p>
      </dsp:txBody>
      <dsp:txXfrm rot="-5400000">
        <a:off x="3519938" y="2974512"/>
        <a:ext cx="6159974" cy="1805839"/>
      </dsp:txXfrm>
    </dsp:sp>
    <dsp:sp modelId="{AE6AC6E9-DCD0-47EF-8FC4-1B71D18EDC0B}">
      <dsp:nvSpPr>
        <dsp:cNvPr id="0" name=""/>
        <dsp:cNvSpPr/>
      </dsp:nvSpPr>
      <dsp:spPr>
        <a:xfrm>
          <a:off x="0" y="2626668"/>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 How are district and cluster priorities reflected in our budget? </a:t>
          </a:r>
        </a:p>
      </dsp:txBody>
      <dsp:txXfrm>
        <a:off x="122115" y="2748783"/>
        <a:ext cx="3275707" cy="22572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2/10/23</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2/10/23</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dirty="0"/>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20327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07473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02080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833053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 am passing out the definitions for these funding categories. You will see what makes up each category. Although the school’s total budget amount will not change, allocation per function may change depending on our conversations and school needs.</a:t>
            </a:r>
          </a:p>
        </p:txBody>
      </p:sp>
      <p:sp>
        <p:nvSpPr>
          <p:cNvPr id="4" name="Slide Number Placeholder 3"/>
          <p:cNvSpPr>
            <a:spLocks noGrp="1"/>
          </p:cNvSpPr>
          <p:nvPr>
            <p:ph type="sldNum" sz="quarter" idx="10"/>
          </p:nvPr>
        </p:nvSpPr>
        <p:spPr/>
        <p:txBody>
          <a:bodyPr/>
          <a:lstStyle/>
          <a:p>
            <a:fld id="{06FECA5B-CB69-434F-96AB-1E7E18E86F8F}" type="slidenum">
              <a:rPr lang="en-US" smtClean="0"/>
              <a:t>16</a:t>
            </a:fld>
            <a:endParaRPr lang="en-US"/>
          </a:p>
        </p:txBody>
      </p:sp>
    </p:spTree>
    <p:extLst>
      <p:ext uri="{BB962C8B-B14F-4D97-AF65-F5344CB8AC3E}">
        <p14:creationId xmlns:p14="http://schemas.microsoft.com/office/powerpoint/2010/main" val="3781396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i="1"/>
              <a:t>Explain the pie chart and allocations</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17</a:t>
            </a:fld>
            <a:endParaRPr lang="en-US"/>
          </a:p>
        </p:txBody>
      </p:sp>
    </p:spTree>
    <p:extLst>
      <p:ext uri="{BB962C8B-B14F-4D97-AF65-F5344CB8AC3E}">
        <p14:creationId xmlns:p14="http://schemas.microsoft.com/office/powerpoint/2010/main" val="2401720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fld id="{06FECA5B-CB69-434F-96AB-1E7E18E86F8F}" type="slidenum">
              <a:rPr lang="en-US" smtClean="0"/>
              <a:t>18</a:t>
            </a:fld>
            <a:endParaRPr lang="en-US"/>
          </a:p>
        </p:txBody>
      </p:sp>
    </p:spTree>
    <p:extLst>
      <p:ext uri="{BB962C8B-B14F-4D97-AF65-F5344CB8AC3E}">
        <p14:creationId xmlns:p14="http://schemas.microsoft.com/office/powerpoint/2010/main" val="2627221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1" name="Google Shape;10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8" name="Google Shape;10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2</a:t>
            </a:fld>
            <a:endParaRPr lang="en-US"/>
          </a:p>
        </p:txBody>
      </p:sp>
    </p:spTree>
    <p:extLst>
      <p:ext uri="{BB962C8B-B14F-4D97-AF65-F5344CB8AC3E}">
        <p14:creationId xmlns:p14="http://schemas.microsoft.com/office/powerpoint/2010/main" val="353391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0038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796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r>
              <a:rPr lang="en-US"/>
              <a:t>Looking for general consensus prior to Staffing Conferences</a:t>
            </a: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03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45902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561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99858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2/10/23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2/10/23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2/10/23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2/10/23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2/10/23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2/10/23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2/10/23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1"/>
        <p:cNvGrpSpPr/>
        <p:nvPr/>
      </p:nvGrpSpPr>
      <p:grpSpPr>
        <a:xfrm>
          <a:off x="0" y="0"/>
          <a:ext cx="0" cy="0"/>
          <a:chOff x="0" y="0"/>
          <a:chExt cx="0" cy="0"/>
        </a:xfrm>
      </p:grpSpPr>
      <p:grpSp>
        <p:nvGrpSpPr>
          <p:cNvPr id="322" name="Google Shape;322;p7"/>
          <p:cNvGrpSpPr/>
          <p:nvPr/>
        </p:nvGrpSpPr>
        <p:grpSpPr>
          <a:xfrm>
            <a:off x="-275" y="1"/>
            <a:ext cx="12210876" cy="6866447"/>
            <a:chOff x="-207" y="0"/>
            <a:chExt cx="9158157" cy="5149835"/>
          </a:xfrm>
        </p:grpSpPr>
        <p:sp>
          <p:nvSpPr>
            <p:cNvPr id="323" name="Google Shape;323;p7"/>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4" name="Google Shape;324;p7"/>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5" name="Google Shape;325;p7"/>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nvGrpSpPr>
            <p:cNvPr id="326" name="Google Shape;326;p7"/>
            <p:cNvGrpSpPr/>
            <p:nvPr/>
          </p:nvGrpSpPr>
          <p:grpSpPr>
            <a:xfrm>
              <a:off x="-207" y="664293"/>
              <a:ext cx="155867" cy="653721"/>
              <a:chOff x="5385375" y="498300"/>
              <a:chExt cx="802200" cy="556500"/>
            </a:xfrm>
          </p:grpSpPr>
          <p:sp>
            <p:nvSpPr>
              <p:cNvPr id="327" name="Google Shape;327;p7"/>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8" name="Google Shape;328;p7"/>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9" name="Google Shape;329;p7"/>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30" name="Google Shape;330;p7"/>
            <p:cNvGrpSpPr/>
            <p:nvPr/>
          </p:nvGrpSpPr>
          <p:grpSpPr>
            <a:xfrm>
              <a:off x="322384" y="4483463"/>
              <a:ext cx="666347" cy="666373"/>
              <a:chOff x="7134700" y="414375"/>
              <a:chExt cx="501919" cy="501900"/>
            </a:xfrm>
          </p:grpSpPr>
          <p:sp>
            <p:nvSpPr>
              <p:cNvPr id="331" name="Google Shape;331;p7"/>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2" name="Google Shape;332;p7"/>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3" name="Google Shape;333;p7"/>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4" name="Google Shape;334;p7"/>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5" name="Google Shape;335;p7"/>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6" name="Google Shape;336;p7"/>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7" name="Google Shape;337;p7"/>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8" name="Google Shape;338;p7"/>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9" name="Google Shape;339;p7"/>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0" name="Google Shape;340;p7"/>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1" name="Google Shape;341;p7"/>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2" name="Google Shape;342;p7"/>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3" name="Google Shape;343;p7"/>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4" name="Google Shape;344;p7"/>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5" name="Google Shape;345;p7"/>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6" name="Google Shape;346;p7"/>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47" name="Google Shape;347;p7"/>
            <p:cNvGrpSpPr/>
            <p:nvPr/>
          </p:nvGrpSpPr>
          <p:grpSpPr>
            <a:xfrm>
              <a:off x="8832384" y="670955"/>
              <a:ext cx="311815" cy="653721"/>
              <a:chOff x="5385375" y="498300"/>
              <a:chExt cx="802200" cy="556500"/>
            </a:xfrm>
          </p:grpSpPr>
          <p:sp>
            <p:nvSpPr>
              <p:cNvPr id="348" name="Google Shape;348;p7"/>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9" name="Google Shape;349;p7"/>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0" name="Google Shape;350;p7"/>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sp>
        <p:nvSpPr>
          <p:cNvPr id="351" name="Google Shape;351;p7"/>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1563533" y="2132933"/>
            <a:ext cx="4596400" cy="3853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53" name="Google Shape;353;p7"/>
          <p:cNvSpPr txBox="1">
            <a:spLocks noGrp="1"/>
          </p:cNvSpPr>
          <p:nvPr>
            <p:ph type="body" idx="2"/>
          </p:nvPr>
        </p:nvSpPr>
        <p:spPr>
          <a:xfrm>
            <a:off x="6742517" y="2132933"/>
            <a:ext cx="4596400" cy="3853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54" name="Google Shape;354;p7"/>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131059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2/10/23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8865785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122480355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592216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0888080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00316351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506538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65443185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396726924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70183597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413491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2/10/23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1401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3455746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3320034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End Slide">
  <p:cSld name="1_End Slide">
    <p:spTree>
      <p:nvGrpSpPr>
        <p:cNvPr id="1" name="Shape 96"/>
        <p:cNvGrpSpPr/>
        <p:nvPr/>
      </p:nvGrpSpPr>
      <p:grpSpPr>
        <a:xfrm>
          <a:off x="0" y="0"/>
          <a:ext cx="0" cy="0"/>
          <a:chOff x="0" y="0"/>
          <a:chExt cx="0" cy="0"/>
        </a:xfrm>
      </p:grpSpPr>
      <p:sp>
        <p:nvSpPr>
          <p:cNvPr id="97" name="Google Shape;97;p9"/>
          <p:cNvSpPr txBox="1">
            <a:spLocks noGrp="1"/>
          </p:cNvSpPr>
          <p:nvPr>
            <p:ph type="ctrTitle"/>
          </p:nvPr>
        </p:nvSpPr>
        <p:spPr>
          <a:xfrm>
            <a:off x="1167494" y="1122363"/>
            <a:ext cx="6220279"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45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9"/>
          <p:cNvSpPr txBox="1">
            <a:spLocks noGrp="1"/>
          </p:cNvSpPr>
          <p:nvPr>
            <p:ph type="subTitle" idx="1"/>
          </p:nvPr>
        </p:nvSpPr>
        <p:spPr>
          <a:xfrm>
            <a:off x="1167494" y="3602040"/>
            <a:ext cx="6220277" cy="2247219"/>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chemeClr val="dk1"/>
              </a:buClr>
              <a:buSzPts val="2800"/>
              <a:buNone/>
              <a:defRPr sz="2100">
                <a:latin typeface="Arial"/>
                <a:ea typeface="Arial"/>
                <a:cs typeface="Arial"/>
                <a:sym typeface="Arial"/>
              </a:defRPr>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99" name="Google Shape;99;p9"/>
          <p:cNvSpPr/>
          <p:nvPr/>
        </p:nvSpPr>
        <p:spPr>
          <a:xfrm>
            <a:off x="8264426" y="0"/>
            <a:ext cx="3927575" cy="6858000"/>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100" name="Google Shape;100;p9"/>
          <p:cNvGrpSpPr/>
          <p:nvPr/>
        </p:nvGrpSpPr>
        <p:grpSpPr>
          <a:xfrm>
            <a:off x="8264428" y="3685939"/>
            <a:ext cx="3927573" cy="3178856"/>
            <a:chOff x="9857014" y="13834"/>
            <a:chExt cx="2334986" cy="1881641"/>
          </a:xfrm>
        </p:grpSpPr>
        <p:sp>
          <p:nvSpPr>
            <p:cNvPr id="101" name="Google Shape;101;p9"/>
            <p:cNvSpPr/>
            <p:nvPr/>
          </p:nvSpPr>
          <p:spPr>
            <a:xfrm rot="-5400000">
              <a:off x="10667433"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02" name="Google Shape;102;p9"/>
            <p:cNvSpPr/>
            <p:nvPr/>
          </p:nvSpPr>
          <p:spPr>
            <a:xfrm rot="5400000" flipH="1">
              <a:off x="9499940"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103" name="Google Shape;103;p9"/>
          <p:cNvSpPr/>
          <p:nvPr/>
        </p:nvSpPr>
        <p:spPr>
          <a:xfrm>
            <a:off x="0" y="-1"/>
            <a:ext cx="1167493" cy="1167493"/>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04" name="Google Shape;104;p9"/>
          <p:cNvSpPr/>
          <p:nvPr/>
        </p:nvSpPr>
        <p:spPr>
          <a:xfrm>
            <a:off x="10228215" y="-1"/>
            <a:ext cx="1963787" cy="3178856"/>
          </a:xfrm>
          <a:custGeom>
            <a:avLst/>
            <a:gdLst/>
            <a:ahLst/>
            <a:cxnLst/>
            <a:rect l="l" t="t" r="r" b="b"/>
            <a:pathLst>
              <a:path w="1963787" h="3178856" extrusionOk="0">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Tree>
    <p:extLst>
      <p:ext uri="{BB962C8B-B14F-4D97-AF65-F5344CB8AC3E}">
        <p14:creationId xmlns:p14="http://schemas.microsoft.com/office/powerpoint/2010/main" val="3285360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2/10/23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2/10/23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2/10/23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2/10/23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2/10/23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2/10/23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2/10/23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2/10/23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2/10/23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2/10/23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2/10/23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2/10/23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2/10/23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2/10/23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2/10/23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2/10/23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2/10/23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2/10/23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2/10/23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2/10/23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2/10/23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2/10/23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2/10/23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2/10/23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2/10/23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2/10/23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2/10/23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2/10/23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2/10/23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2/10/23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2/10/23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2/10/23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2/10/23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2/10/23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2/10/23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2/10/23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2/10/23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2/10/23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2/10/23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2/10/23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2/10/23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2/10/23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2/10/23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2/10/23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2/10/23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2/10/23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2/10/23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2/10/23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2/10/23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2/10/23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2/10/23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2/10/23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theme" Target="../theme/theme11.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theme" Target="../theme/theme13.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2/10/23</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2/10/23</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 id="2147484028" r:id="rId22"/>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843545162"/>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2/10/23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2/10/23</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2/10/23</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2/10/23</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2/10/23</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2/10/23</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2/10/23</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2/10/23</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16.xml"/><Relationship Id="rId4" Type="http://schemas.openxmlformats.org/officeDocument/2006/relationships/hyperlink" Target="https://granite.pressbooks.pub/edu606-701/chapter/collaborati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41.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20.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1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1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3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3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1.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36.xml"/><Relationship Id="rId4" Type="http://schemas.openxmlformats.org/officeDocument/2006/relationships/hyperlink" Target="http://versatilityatitsfinest.blogspot.com/2010_10_01_archive.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8.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4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6.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45658" y="128587"/>
            <a:ext cx="6839750" cy="934727"/>
          </a:xfrm>
          <a:prstGeom prst="rect">
            <a:avLst/>
          </a:prstGeom>
        </p:spPr>
        <p:txBody>
          <a:bodyPr vert="horz" lIns="91440" tIns="45720" rIns="91440" bIns="45720" rtlCol="0" anchor="t">
            <a:noAutofit/>
          </a:bodyPr>
          <a:lstStyle/>
          <a:p>
            <a:pPr algn="ctr" defTabSz="685800">
              <a:lnSpc>
                <a:spcPct val="90000"/>
              </a:lnSpc>
              <a:spcBef>
                <a:spcPct val="0"/>
              </a:spcBef>
              <a:spcAft>
                <a:spcPts val="600"/>
              </a:spcAft>
            </a:pPr>
            <a:r>
              <a:rPr lang="en-US" sz="2800" b="1" cap="all" dirty="0">
                <a:solidFill>
                  <a:srgbClr val="0070C0"/>
                </a:solidFill>
                <a:latin typeface="+mj-lt"/>
                <a:ea typeface="+mj-ea"/>
                <a:cs typeface="+mj-cs"/>
              </a:rPr>
              <a:t>William M. Finch </a:t>
            </a:r>
          </a:p>
          <a:p>
            <a:pPr algn="ctr" defTabSz="685800">
              <a:lnSpc>
                <a:spcPct val="90000"/>
              </a:lnSpc>
              <a:spcBef>
                <a:spcPct val="0"/>
              </a:spcBef>
              <a:spcAft>
                <a:spcPts val="600"/>
              </a:spcAft>
            </a:pPr>
            <a:r>
              <a:rPr lang="en-US" sz="2800" b="1" cap="all" dirty="0">
                <a:solidFill>
                  <a:srgbClr val="0070C0"/>
                </a:solidFill>
                <a:latin typeface="+mj-lt"/>
                <a:ea typeface="+mj-ea"/>
                <a:cs typeface="+mj-cs"/>
              </a:rPr>
              <a:t>Elementary School</a:t>
            </a:r>
          </a:p>
        </p:txBody>
      </p:sp>
      <p:sp>
        <p:nvSpPr>
          <p:cNvPr id="2" name="Slide Number Placeholder 1" hidden="1"/>
          <p:cNvSpPr>
            <a:spLocks noGrp="1"/>
          </p:cNvSpPr>
          <p:nvPr>
            <p:ph type="sldNum" sz="quarter" idx="4294967295"/>
          </p:nvPr>
        </p:nvSpPr>
        <p:spPr>
          <a:xfrm>
            <a:off x="9733026" y="457200"/>
            <a:ext cx="740664" cy="274320"/>
          </a:xfrm>
        </p:spPr>
        <p:txBody>
          <a:bodyPr vert="horz" lIns="91440" tIns="45720" rIns="91440" bIns="45720" rtlCol="0" anchor="ctr">
            <a:normAutofit/>
          </a:bodyPr>
          <a:lstStyle/>
          <a:p>
            <a:pPr>
              <a:spcAft>
                <a:spcPts val="600"/>
              </a:spcAft>
            </a:pPr>
            <a:fld id="{3D6C3DC6-EF6E-8948-BFE6-808D46D584D8}" type="slidenum">
              <a:rPr lang="en-US" smtClean="0"/>
              <a:pPr>
                <a:spcAft>
                  <a:spcPts val="600"/>
                </a:spcAft>
              </a:pPr>
              <a:t>1</a:t>
            </a:fld>
            <a:endParaRPr lang="en-US"/>
          </a:p>
        </p:txBody>
      </p:sp>
      <p:sp>
        <p:nvSpPr>
          <p:cNvPr id="3" name="Rectangle 2">
            <a:extLst>
              <a:ext uri="{FF2B5EF4-FFF2-40B4-BE49-F238E27FC236}">
                <a16:creationId xmlns:a16="http://schemas.microsoft.com/office/drawing/2014/main" id="{BA6963ED-9635-9216-A9BC-FB2415A395E7}"/>
              </a:ext>
            </a:extLst>
          </p:cNvPr>
          <p:cNvSpPr/>
          <p:nvPr/>
        </p:nvSpPr>
        <p:spPr>
          <a:xfrm>
            <a:off x="345658" y="1381422"/>
            <a:ext cx="6907660"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GO TEAM MEETING</a:t>
            </a:r>
          </a:p>
          <a:p>
            <a:pPr algn="ctr"/>
            <a:r>
              <a:rPr lang="en-US" sz="5400" b="1" dirty="0">
                <a:ln/>
                <a:solidFill>
                  <a:schemeClr val="accent4"/>
                </a:solidFill>
              </a:rPr>
              <a:t>February 9</a:t>
            </a:r>
            <a:r>
              <a:rPr lang="en-US" sz="5400" b="1" baseline="30000" dirty="0">
                <a:ln/>
                <a:solidFill>
                  <a:schemeClr val="accent4"/>
                </a:solidFill>
              </a:rPr>
              <a:t>th</a:t>
            </a:r>
            <a:r>
              <a:rPr lang="en-US" sz="5400" b="1" dirty="0">
                <a:ln/>
                <a:solidFill>
                  <a:schemeClr val="accent4"/>
                </a:solidFill>
              </a:rPr>
              <a:t>, 2023</a:t>
            </a:r>
            <a:endParaRPr lang="en-US" sz="5400" b="1" cap="none" spc="0" dirty="0">
              <a:ln/>
              <a:solidFill>
                <a:schemeClr val="accent4"/>
              </a:solidFill>
              <a:effectLst/>
            </a:endParaRPr>
          </a:p>
        </p:txBody>
      </p:sp>
      <p:pic>
        <p:nvPicPr>
          <p:cNvPr id="6" name="Picture 5">
            <a:extLst>
              <a:ext uri="{FF2B5EF4-FFF2-40B4-BE49-F238E27FC236}">
                <a16:creationId xmlns:a16="http://schemas.microsoft.com/office/drawing/2014/main" id="{FA78F015-3C3D-6166-8280-1E22BF8889E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8247"/>
          <a:stretch/>
        </p:blipFill>
        <p:spPr>
          <a:xfrm>
            <a:off x="1399161" y="3273736"/>
            <a:ext cx="4436080" cy="3455677"/>
          </a:xfrm>
          <a:prstGeom prst="rect">
            <a:avLst/>
          </a:prstGeom>
        </p:spPr>
      </p:pic>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FY24 Budget Parameters</a:t>
            </a:r>
          </a:p>
        </p:txBody>
      </p:sp>
      <p:graphicFrame>
        <p:nvGraphicFramePr>
          <p:cNvPr id="4" name="Table 3"/>
          <p:cNvGraphicFramePr>
            <a:graphicFrameLocks noGrp="1"/>
          </p:cNvGraphicFramePr>
          <p:nvPr/>
        </p:nvGraphicFramePr>
        <p:xfrm>
          <a:off x="2072640" y="997201"/>
          <a:ext cx="8046720" cy="4924540"/>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1300" b="0" dirty="0"/>
                        <a:t>Improve leadership capacity and build opportunities.</a:t>
                      </a:r>
                    </a:p>
                  </a:txBody>
                  <a:tcPr/>
                </a:tc>
                <a:tc>
                  <a:txBody>
                    <a:bodyPr/>
                    <a:lstStyle/>
                    <a:p>
                      <a:pPr algn="ctr"/>
                      <a:r>
                        <a:rPr lang="en-US" sz="1300" b="0" i="0" kern="1200" dirty="0">
                          <a:solidFill>
                            <a:schemeClr val="dk1"/>
                          </a:solidFill>
                          <a:effectLst/>
                          <a:latin typeface="+mn-lt"/>
                          <a:ea typeface="+mn-ea"/>
                          <a:cs typeface="+mn-cs"/>
                        </a:rPr>
                        <a:t>Leadership capacity is the ability to reflect on the way in which you lead to develop more effective ways to get results. </a:t>
                      </a:r>
                      <a:endParaRPr lang="en-US" sz="1300" b="0" dirty="0"/>
                    </a:p>
                  </a:txBody>
                  <a:tcPr/>
                </a:tc>
                <a:extLst>
                  <a:ext uri="{0D108BD9-81ED-4DB2-BD59-A6C34878D82A}">
                    <a16:rowId xmlns:a16="http://schemas.microsoft.com/office/drawing/2014/main" val="10001"/>
                  </a:ext>
                </a:extLst>
              </a:tr>
              <a:tr h="1101087">
                <a:tc>
                  <a:txBody>
                    <a:bodyPr/>
                    <a:lstStyle/>
                    <a:p>
                      <a:pPr algn="ctr"/>
                      <a:r>
                        <a:rPr lang="en-US" sz="1300" b="0" dirty="0"/>
                        <a:t>Build systems and resources to support the school’s priorities. </a:t>
                      </a:r>
                    </a:p>
                  </a:txBody>
                  <a:tcPr/>
                </a:tc>
                <a:tc>
                  <a:txBody>
                    <a:bodyPr/>
                    <a:lstStyle/>
                    <a:p>
                      <a:pPr algn="ctr"/>
                      <a:r>
                        <a:rPr lang="en-US" sz="1300" b="0" dirty="0"/>
                        <a:t>Ensure that students are receiving</a:t>
                      </a:r>
                      <a:r>
                        <a:rPr lang="en-US" sz="1300" b="0" baseline="0" dirty="0"/>
                        <a:t> maximized opportunities for achievement and remediation daily</a:t>
                      </a:r>
                      <a:endParaRPr lang="en-US" sz="1300" b="0" dirty="0"/>
                    </a:p>
                  </a:txBody>
                  <a:tcPr/>
                </a:tc>
                <a:extLst>
                  <a:ext uri="{0D108BD9-81ED-4DB2-BD59-A6C34878D82A}">
                    <a16:rowId xmlns:a16="http://schemas.microsoft.com/office/drawing/2014/main" val="10002"/>
                  </a:ext>
                </a:extLst>
              </a:tr>
              <a:tr h="1016215">
                <a:tc>
                  <a:txBody>
                    <a:bodyPr/>
                    <a:lstStyle/>
                    <a:p>
                      <a:pPr algn="ctr"/>
                      <a:r>
                        <a:rPr lang="en-US" sz="1300" b="0" dirty="0"/>
                        <a:t>Inform and engage the school’s families and  communities.</a:t>
                      </a:r>
                    </a:p>
                  </a:txBody>
                  <a:tcPr/>
                </a:tc>
                <a:tc>
                  <a:txBody>
                    <a:bodyPr/>
                    <a:lstStyle/>
                    <a:p>
                      <a:pPr algn="ctr"/>
                      <a:r>
                        <a:rPr lang="en-US" sz="1300" b="0" i="0" kern="1200" dirty="0">
                          <a:solidFill>
                            <a:schemeClr val="dk1"/>
                          </a:solidFill>
                          <a:effectLst/>
                          <a:latin typeface="+mn-lt"/>
                          <a:ea typeface="+mn-ea"/>
                          <a:cs typeface="+mn-cs"/>
                        </a:rPr>
                        <a:t>Research shows that parent engagement in schools is closely linked to better student behavior, higher academic achievement, and enhanced social skills. </a:t>
                      </a:r>
                      <a:endParaRPr lang="en-US" sz="1300" b="0" dirty="0"/>
                    </a:p>
                  </a:txBody>
                  <a:tcPr/>
                </a:tc>
                <a:extLst>
                  <a:ext uri="{0D108BD9-81ED-4DB2-BD59-A6C34878D82A}">
                    <a16:rowId xmlns:a16="http://schemas.microsoft.com/office/drawing/2014/main" val="3820674288"/>
                  </a:ext>
                </a:extLst>
              </a:tr>
              <a:tr h="827773">
                <a:tc>
                  <a:txBody>
                    <a:bodyPr/>
                    <a:lstStyle/>
                    <a:p>
                      <a:pPr algn="ctr"/>
                      <a:r>
                        <a:rPr lang="en-US" sz="1300" b="0" dirty="0"/>
                        <a:t>Create a safe, nurturing and caring culture for all students.</a:t>
                      </a:r>
                    </a:p>
                  </a:txBody>
                  <a:tcPr/>
                </a:tc>
                <a:tc>
                  <a:txBody>
                    <a:bodyPr/>
                    <a:lstStyle/>
                    <a:p>
                      <a:pPr algn="ctr"/>
                      <a:r>
                        <a:rPr lang="en-US" sz="1300" b="0" i="0" kern="1200" dirty="0">
                          <a:solidFill>
                            <a:schemeClr val="dk1"/>
                          </a:solidFill>
                          <a:effectLst/>
                          <a:latin typeface="+mn-lt"/>
                          <a:ea typeface="+mn-ea"/>
                          <a:cs typeface="+mn-cs"/>
                        </a:rPr>
                        <a:t>Safe and nurturing environments help to improve scholars' academic performance, curtail bullying, reduce dropout rates, and build character.</a:t>
                      </a:r>
                      <a:endParaRPr lang="en-US" sz="1300" b="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10</a:t>
            </a:fld>
            <a:endParaRPr lang="en-US">
              <a:solidFill>
                <a:srgbClr val="159839"/>
              </a:solidFill>
            </a:endParaRPr>
          </a:p>
        </p:txBody>
      </p:sp>
    </p:spTree>
    <p:extLst>
      <p:ext uri="{BB962C8B-B14F-4D97-AF65-F5344CB8AC3E}">
        <p14:creationId xmlns:p14="http://schemas.microsoft.com/office/powerpoint/2010/main" val="1195954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250" y="1270129"/>
            <a:ext cx="97345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59080" y="192911"/>
            <a:ext cx="10181158" cy="1077218"/>
          </a:xfrm>
          <a:prstGeom prst="rect">
            <a:avLst/>
          </a:prstGeom>
          <a:noFill/>
        </p:spPr>
        <p:txBody>
          <a:bodyPr wrap="square" rtlCol="0">
            <a:spAutoFit/>
          </a:bodyPr>
          <a:lstStyle/>
          <a:p>
            <a:pPr algn="ctr"/>
            <a:r>
              <a:rPr lang="en-US" sz="3200" b="1">
                <a:latin typeface="+mj-lt"/>
              </a:rPr>
              <a:t>Descriptions of Strategic Plan</a:t>
            </a:r>
          </a:p>
          <a:p>
            <a:pPr algn="ctr"/>
            <a:r>
              <a:rPr lang="en-US" sz="3200" b="1">
                <a:latin typeface="+mj-lt"/>
              </a:rPr>
              <a:t>Breakout Categories</a:t>
            </a:r>
          </a:p>
        </p:txBody>
      </p:sp>
      <p:sp>
        <p:nvSpPr>
          <p:cNvPr id="5" name="TextBox 4"/>
          <p:cNvSpPr txBox="1"/>
          <p:nvPr/>
        </p:nvSpPr>
        <p:spPr>
          <a:xfrm>
            <a:off x="476250" y="2027240"/>
            <a:ext cx="10677525" cy="3785652"/>
          </a:xfrm>
          <a:prstGeom prst="rect">
            <a:avLst/>
          </a:prstGeom>
          <a:noFill/>
        </p:spPr>
        <p:txBody>
          <a:bodyPr wrap="square" rtlCol="0">
            <a:spAutoFit/>
          </a:bodyPr>
          <a:lstStyle/>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Priorities:</a:t>
            </a:r>
            <a:r>
              <a:rPr lang="en-US" sz="2400" b="1">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FY24 funding </a:t>
            </a:r>
            <a:r>
              <a:rPr lang="en-US" sz="2400" u="sng">
                <a:latin typeface="Calibri" panose="020F0502020204030204" pitchFamily="34" charset="0"/>
                <a:cs typeface="Calibri" panose="020F0502020204030204" pitchFamily="34" charset="0"/>
              </a:rPr>
              <a:t>priorities</a:t>
            </a:r>
            <a:r>
              <a:rPr lang="en-US" sz="2400">
                <a:latin typeface="Calibri" panose="020F0502020204030204" pitchFamily="34" charset="0"/>
                <a:cs typeface="Calibri" panose="020F0502020204030204" pitchFamily="34" charset="0"/>
              </a:rPr>
              <a:t> from the school’s strategic plan, ranked by the order of importance. </a:t>
            </a:r>
          </a:p>
          <a:p>
            <a:pPr marL="400050" indent="-400050">
              <a:buFont typeface="+mj-lt"/>
              <a:buAutoNum type="arabicPeriod"/>
            </a:pPr>
            <a:endParaRPr lang="en-US" sz="2400">
              <a:latin typeface="Calibri" panose="020F0502020204030204" pitchFamily="34" charset="0"/>
              <a:cs typeface="Calibri" panose="020F0502020204030204" pitchFamily="34" charset="0"/>
            </a:endParaRPr>
          </a:p>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APS Five Focus Area:</a:t>
            </a:r>
            <a:r>
              <a:rPr lang="en-US" sz="2400" b="1">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What part of the APS Five is the priority aligned to?</a:t>
            </a:r>
          </a:p>
          <a:p>
            <a:pPr marL="400050" indent="-400050">
              <a:buFont typeface="+mj-lt"/>
              <a:buAutoNum type="arabicPeriod"/>
            </a:pPr>
            <a:endParaRPr lang="en-US" sz="2400" b="1">
              <a:latin typeface="Calibri" panose="020F0502020204030204" pitchFamily="34" charset="0"/>
              <a:cs typeface="Calibri" panose="020F0502020204030204" pitchFamily="34" charset="0"/>
            </a:endParaRPr>
          </a:p>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Strategies:</a:t>
            </a:r>
            <a:r>
              <a:rPr lang="en-US" sz="2400" b="1">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Lays out specific objectives for schools improvement.</a:t>
            </a:r>
          </a:p>
          <a:p>
            <a:pPr marL="400050" indent="-400050">
              <a:buFont typeface="+mj-lt"/>
              <a:buAutoNum type="arabicPeriod"/>
            </a:pPr>
            <a:endParaRPr lang="en-US" sz="2400" b="1">
              <a:latin typeface="Calibri" panose="020F0502020204030204" pitchFamily="34" charset="0"/>
              <a:cs typeface="Calibri" panose="020F0502020204030204" pitchFamily="34" charset="0"/>
            </a:endParaRPr>
          </a:p>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Request: </a:t>
            </a:r>
            <a:r>
              <a:rPr lang="en-US" sz="2400">
                <a:latin typeface="Calibri" panose="020F0502020204030204" pitchFamily="34" charset="0"/>
                <a:cs typeface="Calibri" panose="020F0502020204030204" pitchFamily="34" charset="0"/>
              </a:rPr>
              <a:t>“The Ask”  What needs to be funded in order to support the strategy?  </a:t>
            </a:r>
          </a:p>
          <a:p>
            <a:pPr marL="400050" indent="-400050">
              <a:buFont typeface="+mj-lt"/>
              <a:buAutoNum type="arabicPeriod"/>
            </a:pPr>
            <a:endParaRPr lang="en-US" sz="2400">
              <a:latin typeface="Calibri" panose="020F0502020204030204" pitchFamily="34" charset="0"/>
              <a:cs typeface="Calibri" panose="020F0502020204030204" pitchFamily="34" charset="0"/>
            </a:endParaRPr>
          </a:p>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Amount:</a:t>
            </a:r>
            <a:r>
              <a:rPr lang="en-US" sz="2400">
                <a:latin typeface="Calibri" panose="020F0502020204030204" pitchFamily="34" charset="0"/>
                <a:cs typeface="Calibri" panose="020F0502020204030204" pitchFamily="34" charset="0"/>
              </a:rPr>
              <a:t> What is the cost associated with the Request?</a:t>
            </a:r>
          </a:p>
        </p:txBody>
      </p:sp>
      <p:sp>
        <p:nvSpPr>
          <p:cNvPr id="4" name="Slide Number Placeholder 3"/>
          <p:cNvSpPr>
            <a:spLocks noGrp="1"/>
          </p:cNvSpPr>
          <p:nvPr>
            <p:ph type="sldNum" sz="quarter" idx="12"/>
          </p:nvPr>
        </p:nvSpPr>
        <p:spPr/>
        <p:txBody>
          <a:bodyPr/>
          <a:lstStyle/>
          <a:p>
            <a:fld id="{3D6C3DC6-EF6E-8948-BFE6-808D46D584D8}" type="slidenum">
              <a:rPr lang="en-US" smtClean="0"/>
              <a:t>11</a:t>
            </a:fld>
            <a:endParaRPr lang="en-US"/>
          </a:p>
        </p:txBody>
      </p:sp>
    </p:spTree>
    <p:extLst>
      <p:ext uri="{BB962C8B-B14F-4D97-AF65-F5344CB8AC3E}">
        <p14:creationId xmlns:p14="http://schemas.microsoft.com/office/powerpoint/2010/main" val="4119372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997600245"/>
              </p:ext>
            </p:extLst>
          </p:nvPr>
        </p:nvGraphicFramePr>
        <p:xfrm>
          <a:off x="3630045" y="1654653"/>
          <a:ext cx="8094122" cy="2831153"/>
        </p:xfrm>
        <a:graphic>
          <a:graphicData uri="http://schemas.openxmlformats.org/drawingml/2006/table">
            <a:tbl>
              <a:tblPr firstRow="1" bandRow="1">
                <a:tableStyleId>{21E4AEA4-8DFA-4A89-87EB-49C32662AFE0}</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731402">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65226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dirty="0"/>
                        <a:t>Focus on Reading and Math as a foundational skill; Ensure students reach content mastery.</a:t>
                      </a:r>
                    </a:p>
                    <a:p>
                      <a:endParaRPr lang="en-US" sz="800" dirty="0"/>
                    </a:p>
                  </a:txBody>
                  <a:tcPr marL="68580" marR="68580" marT="34290" marB="34290" anchor="ctr"/>
                </a:tc>
                <a:tc>
                  <a:txBody>
                    <a:bodyPr/>
                    <a:lstStyle/>
                    <a:p>
                      <a:r>
                        <a:rPr lang="en-US" sz="800" dirty="0"/>
                        <a:t>Data Driven Practices</a:t>
                      </a:r>
                    </a:p>
                    <a:p>
                      <a:r>
                        <a:rPr lang="en-US" sz="800" dirty="0"/>
                        <a:t>Curriculum and Instruction</a:t>
                      </a:r>
                    </a:p>
                  </a:txBody>
                  <a:tcPr marL="68580" marR="68580" marT="34290" marB="34290" anchor="ctr"/>
                </a:tc>
                <a:tc>
                  <a:txBody>
                    <a:bodyPr/>
                    <a:lstStyle/>
                    <a:p>
                      <a:r>
                        <a:rPr lang="en-US" sz="800" dirty="0">
                          <a:latin typeface="Times New Roman" panose="02020603050405020304" pitchFamily="18" charset="0"/>
                          <a:cs typeface="Times New Roman" panose="02020603050405020304" pitchFamily="18" charset="0"/>
                        </a:rPr>
                        <a:t>Intervene early so that students are successful with literacy and numeracy.</a:t>
                      </a:r>
                    </a:p>
                  </a:txBody>
                  <a:tcPr marL="68580" marR="68580" marT="34290" marB="34290" anchor="ctr"/>
                </a:tc>
                <a:tc>
                  <a:txBody>
                    <a:bodyPr/>
                    <a:lstStyle/>
                    <a:p>
                      <a:r>
                        <a:rPr lang="en-US" sz="800" dirty="0"/>
                        <a:t>Purchase 2 EIP Teachers</a:t>
                      </a:r>
                    </a:p>
                  </a:txBody>
                  <a:tcPr marL="68580" marR="68580" marT="34290" marB="34290" anchor="ctr"/>
                </a:tc>
                <a:tc>
                  <a:txBody>
                    <a:bodyPr/>
                    <a:lstStyle/>
                    <a:p>
                      <a:r>
                        <a:rPr lang="en-US" sz="800" dirty="0"/>
                        <a:t>$90,919 x2 =  $181, 838</a:t>
                      </a:r>
                    </a:p>
                  </a:txBody>
                  <a:tcPr marL="68580" marR="68580" marT="34290" marB="34290" anchor="ctr"/>
                </a:tc>
                <a:extLst>
                  <a:ext uri="{0D108BD9-81ED-4DB2-BD59-A6C34878D82A}">
                    <a16:rowId xmlns:a16="http://schemas.microsoft.com/office/drawing/2014/main" val="10002"/>
                  </a:ext>
                </a:extLst>
              </a:tr>
              <a:tr h="65226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dirty="0"/>
                        <a:t>Ensure students are exposed to STE(A)M and work to obtain state certification by 2025. </a:t>
                      </a:r>
                    </a:p>
                    <a:p>
                      <a:endParaRPr lang="en-US" sz="800" dirty="0"/>
                    </a:p>
                  </a:txBody>
                  <a:tcPr marL="68580" marR="68580" marT="34290" marB="34290" anchor="ctr"/>
                </a:tc>
                <a:tc>
                  <a:txBody>
                    <a:bodyPr/>
                    <a:lstStyle/>
                    <a:p>
                      <a:r>
                        <a:rPr lang="en-US" sz="800" dirty="0"/>
                        <a:t>Signature Programming</a:t>
                      </a:r>
                    </a:p>
                  </a:txBody>
                  <a:tcPr marL="68580" marR="68580" marT="34290" marB="34290" anchor="ctr"/>
                </a:tc>
                <a:tc>
                  <a:txBody>
                    <a:bodyPr/>
                    <a:lstStyle/>
                    <a:p>
                      <a:r>
                        <a:rPr lang="en-US" sz="800" dirty="0">
                          <a:latin typeface="Times New Roman" panose="02020603050405020304" pitchFamily="18" charset="0"/>
                          <a:cs typeface="Times New Roman" panose="02020603050405020304" pitchFamily="18" charset="0"/>
                        </a:rPr>
                        <a:t>Ensure students receive exposure to STEAM and work to support integration of STEAM competencies throughout the day. </a:t>
                      </a:r>
                    </a:p>
                  </a:txBody>
                  <a:tcPr marL="68580" marR="68580" marT="34290" marB="34290" anchor="ctr"/>
                </a:tc>
                <a:tc>
                  <a:txBody>
                    <a:bodyPr/>
                    <a:lstStyle/>
                    <a:p>
                      <a:r>
                        <a:rPr lang="en-US" sz="800" dirty="0"/>
                        <a:t>Increase FTE from .5 to 1.0</a:t>
                      </a:r>
                    </a:p>
                  </a:txBody>
                  <a:tcPr marL="68580" marR="68580" marT="34290" marB="34290" anchor="ctr"/>
                </a:tc>
                <a:tc>
                  <a:txBody>
                    <a:bodyPr/>
                    <a:lstStyle/>
                    <a:p>
                      <a:r>
                        <a:rPr lang="en-US" sz="800" dirty="0"/>
                        <a:t>$45, 459</a:t>
                      </a:r>
                    </a:p>
                  </a:txBody>
                  <a:tcPr marL="68580" marR="68580" marT="34290" marB="34290" anchor="ctr"/>
                </a:tc>
                <a:extLst>
                  <a:ext uri="{0D108BD9-81ED-4DB2-BD59-A6C34878D82A}">
                    <a16:rowId xmlns:a16="http://schemas.microsoft.com/office/drawing/2014/main" val="10003"/>
                  </a:ext>
                </a:extLst>
              </a:tr>
              <a:tr h="7952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dirty="0"/>
                        <a:t>Improve teacher efficacy and growth mindedness.</a:t>
                      </a:r>
                    </a:p>
                    <a:p>
                      <a:endParaRPr lang="en-US" sz="800" dirty="0"/>
                    </a:p>
                  </a:txBody>
                  <a:tcPr marL="68580" marR="68580" marT="34290" marB="34290" anchor="ctr"/>
                </a:tc>
                <a:tc>
                  <a:txBody>
                    <a:bodyPr/>
                    <a:lstStyle/>
                    <a:p>
                      <a:r>
                        <a:rPr lang="en-US" sz="800" dirty="0"/>
                        <a:t>Curriculum and Instruction</a:t>
                      </a: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Utilize flexible learning tools, technology integration, and targeted instruction to personalize learning for all students </a:t>
                      </a:r>
                    </a:p>
                    <a:p>
                      <a:endParaRPr lang="en-US" sz="800" dirty="0">
                        <a:latin typeface="Times New Roman" panose="02020603050405020304" pitchFamily="18" charset="0"/>
                        <a:cs typeface="Times New Roman" panose="02020603050405020304" pitchFamily="18" charset="0"/>
                      </a:endParaRPr>
                    </a:p>
                  </a:txBody>
                  <a:tcPr marL="68580" marR="68580" marT="34290" marB="34290" anchor="ctr"/>
                </a:tc>
                <a:tc>
                  <a:txBody>
                    <a:bodyPr/>
                    <a:lstStyle/>
                    <a:p>
                      <a:r>
                        <a:rPr lang="en-US" sz="800" dirty="0"/>
                        <a:t>Ensure teachers/staff receive job-embedded professional learning </a:t>
                      </a:r>
                    </a:p>
                  </a:txBody>
                  <a:tcPr marL="68580" marR="68580" marT="34290" marB="34290" anchor="ctr"/>
                </a:tc>
                <a:tc>
                  <a:txBody>
                    <a:bodyPr/>
                    <a:lstStyle/>
                    <a:p>
                      <a:r>
                        <a:rPr lang="en-US" sz="800" dirty="0"/>
                        <a:t>$22,500 (Stipends)</a:t>
                      </a:r>
                    </a:p>
                    <a:p>
                      <a:r>
                        <a:rPr lang="en-US" sz="800" dirty="0"/>
                        <a:t>$7,500 (Contracted </a:t>
                      </a:r>
                      <a:r>
                        <a:rPr lang="en-US" sz="800" dirty="0" err="1"/>
                        <a:t>Svcs</a:t>
                      </a:r>
                      <a:r>
                        <a:rPr lang="en-US" sz="800" dirty="0"/>
                        <a:t>)</a:t>
                      </a:r>
                    </a:p>
                    <a:p>
                      <a:endParaRPr lang="en-US" sz="800" dirty="0"/>
                    </a:p>
                  </a:txBody>
                  <a:tcPr marL="68580" marR="68580" marT="34290" marB="34290" anchor="ct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12</a:t>
            </a:fld>
            <a:endParaRPr lang="en-US">
              <a:solidFill>
                <a:srgbClr val="F5F5F5"/>
              </a:solidFill>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rtlCol="0">
            <a:spAutoFit/>
          </a:bodyPr>
          <a:lstStyle/>
          <a:p>
            <a:pPr algn="ctr"/>
            <a:r>
              <a:rPr lang="en-US" sz="2700" b="1">
                <a:solidFill>
                  <a:prstClr val="black"/>
                </a:solidFill>
                <a:latin typeface="Century Schoolbook" panose="02040604050505020304"/>
              </a:rPr>
              <a:t>FY24 Strategic Plan Break-out</a:t>
            </a:r>
          </a:p>
        </p:txBody>
      </p:sp>
    </p:spTree>
    <p:extLst>
      <p:ext uri="{BB962C8B-B14F-4D97-AF65-F5344CB8AC3E}">
        <p14:creationId xmlns:p14="http://schemas.microsoft.com/office/powerpoint/2010/main" val="2920101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647402575"/>
              </p:ext>
            </p:extLst>
          </p:nvPr>
        </p:nvGraphicFramePr>
        <p:xfrm>
          <a:off x="3640678" y="1240623"/>
          <a:ext cx="8094122" cy="2507994"/>
        </p:xfrm>
        <a:graphic>
          <a:graphicData uri="http://schemas.openxmlformats.org/drawingml/2006/table">
            <a:tbl>
              <a:tblPr firstRow="1" bandRow="1">
                <a:tableStyleId>{93296810-A885-4BE3-A3E7-6D5BEEA58F35}</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3613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dirty="0"/>
                        <a:t>Focus on Reading and Math as a foundational skill; Ensure students reach content mastery.</a:t>
                      </a:r>
                    </a:p>
                    <a:p>
                      <a:endParaRPr lang="en-US" sz="800" dirty="0"/>
                    </a:p>
                  </a:txBody>
                  <a:tcPr marL="68580" marR="68580" marT="34290" marB="34290" anchor="ctr"/>
                </a:tc>
                <a:tc>
                  <a:txBody>
                    <a:bodyPr/>
                    <a:lstStyle/>
                    <a:p>
                      <a:r>
                        <a:rPr lang="en-US" sz="800" dirty="0"/>
                        <a:t>Curriculum &amp; Instruction</a:t>
                      </a:r>
                    </a:p>
                  </a:txBody>
                  <a:tcPr marL="68580" marR="68580" marT="34290" marB="34290" anchor="ctr"/>
                </a:tc>
                <a:tc>
                  <a:txBody>
                    <a:bodyPr/>
                    <a:lstStyle/>
                    <a:p>
                      <a:r>
                        <a:rPr lang="en-US" sz="800" i="0" u="none" strike="noStrike" cap="none" dirty="0">
                          <a:solidFill>
                            <a:srgbClr val="000000"/>
                          </a:solidFill>
                          <a:latin typeface="Calibri"/>
                          <a:ea typeface="Calibri"/>
                          <a:cs typeface="Calibri"/>
                          <a:sym typeface="Calibri"/>
                        </a:rPr>
                        <a:t>Implement rigorous, culturally relevant, and linguistically responsive Reading and Math curriculum with fidelity in all core content areas and instructional best practices in Tier 1 instruction</a:t>
                      </a:r>
                      <a:endParaRPr lang="en-US" sz="800" dirty="0"/>
                    </a:p>
                  </a:txBody>
                  <a:tcPr marL="68580" marR="68580" marT="34290" marB="34290" anchor="ctr"/>
                </a:tc>
                <a:tc>
                  <a:txBody>
                    <a:bodyPr/>
                    <a:lstStyle/>
                    <a:p>
                      <a:r>
                        <a:rPr lang="en-US" sz="800" dirty="0"/>
                        <a:t>Instructional Supplies</a:t>
                      </a:r>
                    </a:p>
                    <a:p>
                      <a:r>
                        <a:rPr lang="en-US" sz="800" dirty="0"/>
                        <a:t>Expendable Equipment</a:t>
                      </a:r>
                    </a:p>
                  </a:txBody>
                  <a:tcPr marL="68580" marR="68580" marT="34290" marB="34290" anchor="ctr"/>
                </a:tc>
                <a:tc>
                  <a:txBody>
                    <a:bodyPr/>
                    <a:lstStyle/>
                    <a:p>
                      <a:r>
                        <a:rPr lang="en-US" sz="800" dirty="0"/>
                        <a:t>$60,000</a:t>
                      </a:r>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a:solidFill>
                <a:srgbClr val="F5F5F5"/>
              </a:solidFill>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rtlCol="0">
            <a:spAutoFit/>
          </a:bodyPr>
          <a:lstStyle/>
          <a:p>
            <a:pPr algn="ctr">
              <a:defRPr/>
            </a:pPr>
            <a:r>
              <a:rPr lang="en-US" sz="2700" b="1">
                <a:solidFill>
                  <a:prstClr val="black"/>
                </a:solidFill>
                <a:latin typeface="Century Schoolbook" panose="02040604050505020304"/>
              </a:rPr>
              <a:t>Plan for FY24 </a:t>
            </a:r>
            <a:r>
              <a:rPr lang="en-US" sz="2700" b="1">
                <a:latin typeface="Century Schoolbook" panose="02040604050505020304" pitchFamily="18" charset="0"/>
              </a:rPr>
              <a:t>Leveling Reserve</a:t>
            </a:r>
            <a:endParaRPr lang="en-US" sz="2700" b="1">
              <a:solidFill>
                <a:prstClr val="black"/>
              </a:solidFill>
              <a:latin typeface="Century Schoolbook" panose="02040604050505020304"/>
            </a:endParaRPr>
          </a:p>
        </p:txBody>
      </p:sp>
    </p:spTree>
    <p:extLst>
      <p:ext uri="{BB962C8B-B14F-4D97-AF65-F5344CB8AC3E}">
        <p14:creationId xmlns:p14="http://schemas.microsoft.com/office/powerpoint/2010/main" val="2771567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001548414"/>
              </p:ext>
            </p:extLst>
          </p:nvPr>
        </p:nvGraphicFramePr>
        <p:xfrm>
          <a:off x="3640678" y="1240623"/>
          <a:ext cx="8094122" cy="2736594"/>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3613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i="0" u="none" strike="noStrike" cap="none" dirty="0">
                          <a:solidFill>
                            <a:srgbClr val="000000"/>
                          </a:solidFill>
                          <a:latin typeface="Calibri"/>
                          <a:ea typeface="Calibri"/>
                          <a:cs typeface="Calibri"/>
                          <a:sym typeface="Calibri"/>
                        </a:rPr>
                        <a:t>Inform and engage the school’s families and community </a:t>
                      </a:r>
                      <a:endParaRPr lang="en-US" sz="900" b="0" i="0" u="none" strike="noStrike" cap="none" dirty="0">
                        <a:solidFill>
                          <a:srgbClr val="000000"/>
                        </a:solidFill>
                        <a:latin typeface="Arial"/>
                        <a:ea typeface="Arial"/>
                        <a:cs typeface="Arial"/>
                        <a:sym typeface="Arial"/>
                      </a:endParaRPr>
                    </a:p>
                    <a:p>
                      <a:endParaRPr lang="en-US" sz="900" dirty="0"/>
                    </a:p>
                  </a:txBody>
                  <a:tcPr marL="68580" marR="68580" marT="34290" marB="34290" anchor="ctr"/>
                </a:tc>
                <a:tc>
                  <a:txBody>
                    <a:bodyPr/>
                    <a:lstStyle/>
                    <a:p>
                      <a:r>
                        <a:rPr lang="en-US" sz="900" dirty="0"/>
                        <a:t>Whole Child Intervention</a:t>
                      </a: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latin typeface="Calibri"/>
                          <a:cs typeface="Calibri"/>
                          <a:sym typeface="Calibri"/>
                        </a:rPr>
                        <a:t>Increase parent engagement, awareness, and knowledge-base as valued stakeholders through fluid communication and active participation of the school’s Parent Liaison</a:t>
                      </a:r>
                    </a:p>
                    <a:p>
                      <a:endParaRPr lang="en-US" sz="900" dirty="0"/>
                    </a:p>
                  </a:txBody>
                  <a:tcPr marL="68580" marR="68580" marT="34290" marB="34290" anchor="ctr"/>
                </a:tc>
                <a:tc>
                  <a:txBody>
                    <a:bodyPr/>
                    <a:lstStyle/>
                    <a:p>
                      <a:r>
                        <a:rPr lang="en-US" sz="900" dirty="0"/>
                        <a:t>Funding for Family Engagements</a:t>
                      </a:r>
                    </a:p>
                  </a:txBody>
                  <a:tcPr marL="68580" marR="68580" marT="34290" marB="34290" anchor="ctr"/>
                </a:tc>
                <a:tc>
                  <a:txBody>
                    <a:bodyPr/>
                    <a:lstStyle/>
                    <a:p>
                      <a:r>
                        <a:rPr lang="en-US" sz="900" dirty="0"/>
                        <a:t>$6,000</a:t>
                      </a:r>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14</a:t>
            </a:fld>
            <a:endParaRPr lang="en-US">
              <a:solidFill>
                <a:srgbClr val="F5F5F5"/>
              </a:solidFill>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400110"/>
          </a:xfrm>
          <a:prstGeom prst="rect">
            <a:avLst/>
          </a:prstGeom>
          <a:noFill/>
        </p:spPr>
        <p:txBody>
          <a:bodyPr wrap="square" rtlCol="0">
            <a:spAutoFit/>
          </a:bodyPr>
          <a:lstStyle/>
          <a:p>
            <a:pPr algn="ctr">
              <a:defRPr/>
            </a:pPr>
            <a:r>
              <a:rPr lang="en-US" sz="2000" b="1">
                <a:latin typeface="Century Schoolbook" panose="02040604050505020304" pitchFamily="18" charset="0"/>
              </a:rPr>
              <a:t>Plan for FY24 Title I Holdback &amp; Family Engagement Funds</a:t>
            </a:r>
            <a:endParaRPr lang="en-US" sz="2000" b="1">
              <a:solidFill>
                <a:prstClr val="black"/>
              </a:solidFill>
              <a:latin typeface="Century Schoolbook" panose="02040604050505020304"/>
            </a:endParaRPr>
          </a:p>
        </p:txBody>
      </p:sp>
    </p:spTree>
    <p:extLst>
      <p:ext uri="{BB962C8B-B14F-4D97-AF65-F5344CB8AC3E}">
        <p14:creationId xmlns:p14="http://schemas.microsoft.com/office/powerpoint/2010/main" val="564912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394224244"/>
              </p:ext>
            </p:extLst>
          </p:nvPr>
        </p:nvGraphicFramePr>
        <p:xfrm>
          <a:off x="3640678" y="1240623"/>
          <a:ext cx="8094122" cy="3949139"/>
        </p:xfrm>
        <a:graphic>
          <a:graphicData uri="http://schemas.openxmlformats.org/drawingml/2006/table">
            <a:tbl>
              <a:tblPr firstRow="1" bandRow="1">
                <a:tableStyleId>{7DF18680-E054-41AD-8BC1-D1AEF772440D}</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3613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dirty="0"/>
                        <a:t>Ensure students reach content mastery in Reading &amp; Math. </a:t>
                      </a:r>
                    </a:p>
                  </a:txBody>
                  <a:tcPr marL="68580" marR="68580" marT="34290" marB="34290" anchor="ctr"/>
                </a:tc>
                <a:tc>
                  <a:txBody>
                    <a:bodyPr/>
                    <a:lstStyle/>
                    <a:p>
                      <a:r>
                        <a:rPr lang="en-US" sz="800" dirty="0"/>
                        <a:t>Curriculum &amp; Instruction </a:t>
                      </a:r>
                    </a:p>
                  </a:txBody>
                  <a:tcPr marL="68580" marR="68580" marT="34290" marB="34290" anchor="ctr"/>
                </a:tc>
                <a:tc>
                  <a:txBody>
                    <a:bodyPr/>
                    <a:lstStyle/>
                    <a:p>
                      <a:r>
                        <a:rPr lang="en-US" sz="800" dirty="0">
                          <a:latin typeface="Times New Roman" panose="02020603050405020304" pitchFamily="18" charset="0"/>
                          <a:cs typeface="Times New Roman" panose="02020603050405020304" pitchFamily="18" charset="0"/>
                        </a:rPr>
                        <a:t>Intervene early so that students are successful with literacy and numeracy</a:t>
                      </a:r>
                      <a:endParaRPr lang="en-US" sz="800" dirty="0"/>
                    </a:p>
                  </a:txBody>
                  <a:tcPr marL="68580" marR="68580" marT="34290" marB="34290" anchor="ctr"/>
                </a:tc>
                <a:tc>
                  <a:txBody>
                    <a:bodyPr/>
                    <a:lstStyle/>
                    <a:p>
                      <a:r>
                        <a:rPr lang="en-US" sz="800" dirty="0"/>
                        <a:t>Purchase and Hourly Tutor</a:t>
                      </a:r>
                    </a:p>
                    <a:p>
                      <a:r>
                        <a:rPr lang="en-US" sz="800" dirty="0"/>
                        <a:t>Ensure Instructional Supplies </a:t>
                      </a:r>
                    </a:p>
                    <a:p>
                      <a:endParaRPr lang="en-US" sz="800" dirty="0"/>
                    </a:p>
                  </a:txBody>
                  <a:tcPr marL="68580" marR="68580" marT="34290" marB="34290" anchor="ctr"/>
                </a:tc>
                <a:tc>
                  <a:txBody>
                    <a:bodyPr/>
                    <a:lstStyle/>
                    <a:p>
                      <a:r>
                        <a:rPr lang="en-US" sz="800" dirty="0"/>
                        <a:t>$45,000</a:t>
                      </a:r>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15</a:t>
            </a:fld>
            <a:endParaRPr lang="en-US">
              <a:solidFill>
                <a:srgbClr val="F5F5F5"/>
              </a:solidFill>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400110"/>
          </a:xfrm>
          <a:prstGeom prst="rect">
            <a:avLst/>
          </a:prstGeom>
          <a:noFill/>
        </p:spPr>
        <p:txBody>
          <a:bodyPr wrap="square" rtlCol="0">
            <a:spAutoFit/>
          </a:bodyPr>
          <a:lstStyle/>
          <a:p>
            <a:pPr algn="ctr">
              <a:defRPr/>
            </a:pPr>
            <a:r>
              <a:rPr lang="en-US" sz="2000" b="1">
                <a:latin typeface="Century Schoolbook" panose="02040604050505020304" pitchFamily="18" charset="0"/>
              </a:rPr>
              <a:t>Plan for FY24 CARES Allocation</a:t>
            </a:r>
            <a:endParaRPr lang="en-US" sz="2000" b="1">
              <a:solidFill>
                <a:prstClr val="black"/>
              </a:solidFill>
              <a:latin typeface="Century Schoolbook" panose="02040604050505020304"/>
            </a:endParaRPr>
          </a:p>
        </p:txBody>
      </p:sp>
    </p:spTree>
    <p:extLst>
      <p:ext uri="{BB962C8B-B14F-4D97-AF65-F5344CB8AC3E}">
        <p14:creationId xmlns:p14="http://schemas.microsoft.com/office/powerpoint/2010/main" val="909445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257044"/>
            <a:ext cx="8229600" cy="602055"/>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a:solidFill>
                  <a:sysClr val="windowText" lastClr="000000"/>
                </a:solidFill>
                <a:latin typeface="Calibri"/>
              </a:rPr>
              <a:t>Budget by Function </a:t>
            </a:r>
          </a:p>
          <a:p>
            <a:pPr>
              <a:defRPr/>
            </a:pPr>
            <a:r>
              <a:rPr lang="en-US" sz="3400" i="1" dirty="0">
                <a:solidFill>
                  <a:sysClr val="windowText" lastClr="000000"/>
                </a:solidFill>
                <a:latin typeface="Calibri"/>
              </a:rPr>
              <a:t>*Based on Current Allocation of School Budget</a:t>
            </a:r>
          </a:p>
          <a:p>
            <a:pPr>
              <a:defRPr/>
            </a:pPr>
            <a:endParaRPr lang="en-US" dirty="0">
              <a:solidFill>
                <a:sysClr val="windowText" lastClr="000000"/>
              </a:solidFill>
              <a:latin typeface="Calibri"/>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16</a:t>
            </a:fld>
            <a:endParaRPr lang="en-US">
              <a:solidFill>
                <a:srgbClr val="F5F5F5"/>
              </a:solidFill>
            </a:endParaRPr>
          </a:p>
        </p:txBody>
      </p:sp>
      <p:pic>
        <p:nvPicPr>
          <p:cNvPr id="7" name="Picture 6" descr="Table&#10;&#10;Description automatically generated">
            <a:extLst>
              <a:ext uri="{FF2B5EF4-FFF2-40B4-BE49-F238E27FC236}">
                <a16:creationId xmlns:a16="http://schemas.microsoft.com/office/drawing/2014/main" id="{9827C42E-4243-10ED-EF54-90ACA319116E}"/>
              </a:ext>
            </a:extLst>
          </p:cNvPr>
          <p:cNvPicPr>
            <a:picLocks noChangeAspect="1"/>
          </p:cNvPicPr>
          <p:nvPr/>
        </p:nvPicPr>
        <p:blipFill>
          <a:blip r:embed="rId3"/>
          <a:stretch>
            <a:fillRect/>
          </a:stretch>
        </p:blipFill>
        <p:spPr>
          <a:xfrm>
            <a:off x="2167048" y="1065744"/>
            <a:ext cx="8772303" cy="4726511"/>
          </a:xfrm>
          <a:prstGeom prst="rect">
            <a:avLst/>
          </a:prstGeom>
        </p:spPr>
      </p:pic>
    </p:spTree>
    <p:extLst>
      <p:ext uri="{BB962C8B-B14F-4D97-AF65-F5344CB8AC3E}">
        <p14:creationId xmlns:p14="http://schemas.microsoft.com/office/powerpoint/2010/main" val="1129150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1096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a:solidFill>
                  <a:sysClr val="windowText" lastClr="000000"/>
                </a:solidFill>
                <a:latin typeface="Calibri"/>
              </a:rPr>
              <a:t>Budget by Function </a:t>
            </a:r>
          </a:p>
          <a:p>
            <a:pPr>
              <a:defRPr/>
            </a:pPr>
            <a:r>
              <a:rPr lang="en-US" sz="3600" i="1" dirty="0">
                <a:solidFill>
                  <a:sysClr val="windowText" lastClr="000000"/>
                </a:solidFill>
                <a:latin typeface="Calibri"/>
              </a:rPr>
              <a:t>*Based on Current Allocation of School Budget</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17</a:t>
            </a:fld>
            <a:endParaRPr lang="en-US">
              <a:solidFill>
                <a:srgbClr val="F5F5F5"/>
              </a:solidFill>
            </a:endParaRPr>
          </a:p>
        </p:txBody>
      </p:sp>
      <p:pic>
        <p:nvPicPr>
          <p:cNvPr id="1025" name="Picture 1">
            <a:extLst>
              <a:ext uri="{FF2B5EF4-FFF2-40B4-BE49-F238E27FC236}">
                <a16:creationId xmlns:a16="http://schemas.microsoft.com/office/drawing/2014/main" id="{6D63E847-A8D2-E34E-0B0F-2258695D5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668" y="958017"/>
            <a:ext cx="8648700"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182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173691" y="347472"/>
            <a:ext cx="6922809" cy="768096"/>
          </a:xfrm>
        </p:spPr>
        <p:txBody>
          <a:bodyPr rtlCol="0" anchor="t">
            <a:normAutofit/>
          </a:bodyPr>
          <a:lstStyle/>
          <a:p>
            <a:pPr>
              <a:lnSpc>
                <a:spcPct val="90000"/>
              </a:lnSpc>
            </a:pPr>
            <a:r>
              <a:rPr lang="en-US" sz="2300"/>
              <a:t>Questions for the GO Team to Consider and Discuss</a:t>
            </a:r>
          </a:p>
        </p:txBody>
      </p:sp>
      <p:sp>
        <p:nvSpPr>
          <p:cNvPr id="2" name="Slide Number Placeholder 1"/>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18</a:t>
            </a:fld>
            <a:endParaRPr lang="en-US"/>
          </a:p>
        </p:txBody>
      </p:sp>
      <p:graphicFrame>
        <p:nvGraphicFramePr>
          <p:cNvPr id="11" name="Subtitle 2">
            <a:extLst>
              <a:ext uri="{FF2B5EF4-FFF2-40B4-BE49-F238E27FC236}">
                <a16:creationId xmlns:a16="http://schemas.microsoft.com/office/drawing/2014/main" id="{C5A6AE92-56F4-6F3E-B7F1-02E433D42BDE}"/>
              </a:ext>
            </a:extLst>
          </p:cNvPr>
          <p:cNvGraphicFramePr>
            <a:graphicFrameLocks noGrp="1"/>
          </p:cNvGraphicFramePr>
          <p:nvPr>
            <p:ph sz="half" idx="1"/>
            <p:extLst>
              <p:ext uri="{D42A27DB-BD31-4B8C-83A1-F6EECF244321}">
                <p14:modId xmlns:p14="http://schemas.microsoft.com/office/powerpoint/2010/main" val="3196917409"/>
              </p:ext>
            </p:extLst>
          </p:nvPr>
        </p:nvGraphicFramePr>
        <p:xfrm>
          <a:off x="1928621" y="1409700"/>
          <a:ext cx="9777604" cy="512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4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spcBef>
                <a:spcPts val="0"/>
              </a:spcBef>
              <a:buClr>
                <a:schemeClr val="accent2"/>
              </a:buClr>
              <a:buSzPts val="6000"/>
            </a:pPr>
            <a:r>
              <a:rPr lang="en-US" b="1">
                <a:solidFill>
                  <a:schemeClr val="accent2"/>
                </a:solidFill>
              </a:rPr>
              <a:t>Where We’re </a:t>
            </a:r>
            <a:r>
              <a:rPr lang="en-US">
                <a:solidFill>
                  <a:schemeClr val="accent2"/>
                </a:solidFill>
              </a:rPr>
              <a:t>G</a:t>
            </a:r>
            <a:r>
              <a:rPr lang="en-US" b="1">
                <a:solidFill>
                  <a:schemeClr val="accent2"/>
                </a:solidFill>
              </a:rPr>
              <a:t>oing?</a:t>
            </a:r>
            <a:endParaRPr/>
          </a:p>
        </p:txBody>
      </p:sp>
      <p:sp>
        <p:nvSpPr>
          <p:cNvPr id="1094" name="Google Shape;1094;p142"/>
          <p:cNvSpPr txBox="1">
            <a:spLocks noGrp="1"/>
          </p:cNvSpPr>
          <p:nvPr>
            <p:ph idx="1"/>
          </p:nvPr>
        </p:nvSpPr>
        <p:spPr>
          <a:xfrm>
            <a:off x="2268719" y="1357461"/>
            <a:ext cx="7465289" cy="4998891"/>
          </a:xfrm>
          <a:prstGeom prst="rect">
            <a:avLst/>
          </a:prstGeom>
          <a:noFill/>
          <a:ln>
            <a:noFill/>
          </a:ln>
        </p:spPr>
        <p:txBody>
          <a:bodyPr spcFirstLastPara="1" vert="horz" wrap="square" lIns="68569" tIns="34275" rIns="68569" bIns="34275" rtlCol="0" anchor="t" anchorCtr="0">
            <a:noAutofit/>
          </a:bodyPr>
          <a:lstStyle/>
          <a:p>
            <a:pPr marL="520700" indent="-457200">
              <a:spcBef>
                <a:spcPts val="600"/>
              </a:spcBef>
              <a:buSzPct val="100000"/>
            </a:pPr>
            <a:r>
              <a:rPr lang="en-US"/>
              <a:t>Our next meeting is the </a:t>
            </a:r>
            <a:r>
              <a:rPr lang="en-US" b="1" u="sng"/>
              <a:t>Budget Approval Meeting</a:t>
            </a:r>
            <a:r>
              <a:rPr lang="en-US"/>
              <a:t> </a:t>
            </a:r>
          </a:p>
          <a:p>
            <a:pPr marL="520700" indent="-457200">
              <a:spcBef>
                <a:spcPts val="600"/>
              </a:spcBef>
              <a:buSzPct val="100000"/>
            </a:pPr>
            <a:endParaRPr lang="en-US"/>
          </a:p>
          <a:p>
            <a:pPr marL="520700" indent="-457200">
              <a:spcBef>
                <a:spcPts val="600"/>
              </a:spcBef>
              <a:buSzPct val="100000"/>
            </a:pPr>
            <a:r>
              <a:rPr lang="en-US" sz="2400" b="1" u="sng">
                <a:solidFill>
                  <a:schemeClr val="accent2">
                    <a:lumMod val="75000"/>
                  </a:schemeClr>
                </a:solidFill>
              </a:rPr>
              <a:t>What:</a:t>
            </a:r>
          </a:p>
          <a:p>
            <a:pPr marL="520700" indent="-457200">
              <a:spcBef>
                <a:spcPts val="600"/>
              </a:spcBef>
              <a:buSzPct val="100000"/>
            </a:pPr>
            <a:r>
              <a:rPr lang="en-US"/>
              <a:t>	During this meeting we will </a:t>
            </a:r>
            <a:r>
              <a:rPr lang="en-US" sz="2000"/>
              <a:t>review the budget, which should be updated based on feedback from the staffing conference, Associate Superintendents, and key leaders. After review, GO Teams will need to </a:t>
            </a:r>
            <a:r>
              <a:rPr lang="en-US" sz="2000" b="1">
                <a:solidFill>
                  <a:schemeClr val="accent2"/>
                </a:solidFill>
              </a:rPr>
              <a:t>take action</a:t>
            </a:r>
            <a:r>
              <a:rPr lang="en-US" sz="2000">
                <a:solidFill>
                  <a:schemeClr val="accent2"/>
                </a:solidFill>
              </a:rPr>
              <a:t> </a:t>
            </a:r>
            <a:r>
              <a:rPr lang="en-US" sz="2000"/>
              <a:t>(i.e., vote) on the FY24 Budget.  </a:t>
            </a:r>
          </a:p>
          <a:p>
            <a:pPr marL="63500">
              <a:spcBef>
                <a:spcPts val="600"/>
              </a:spcBef>
              <a:buSzPct val="100000"/>
            </a:pPr>
            <a:r>
              <a:rPr lang="en-US" sz="2400" b="1" u="sng">
                <a:solidFill>
                  <a:schemeClr val="accent2">
                    <a:lumMod val="75000"/>
                  </a:schemeClr>
                </a:solidFill>
              </a:rPr>
              <a:t>Why:</a:t>
            </a:r>
          </a:p>
          <a:p>
            <a:pPr marL="520700" indent="-6350">
              <a:spcBef>
                <a:spcPts val="600"/>
              </a:spcBef>
              <a:buSzPct val="100000"/>
            </a:pPr>
            <a:r>
              <a:rPr lang="en-US" sz="2000"/>
              <a:t>Principals will present the final budget recommendations for GO Team approval. </a:t>
            </a:r>
            <a:endParaRPr lang="en-US" sz="2000" b="1" u="sng"/>
          </a:p>
          <a:p>
            <a:pPr marL="63500">
              <a:spcBef>
                <a:spcPts val="600"/>
              </a:spcBef>
              <a:buSzPct val="100000"/>
            </a:pPr>
            <a:r>
              <a:rPr lang="en-US" sz="2400" b="1" u="sng">
                <a:solidFill>
                  <a:schemeClr val="accent2">
                    <a:lumMod val="75000"/>
                  </a:schemeClr>
                </a:solidFill>
              </a:rPr>
              <a:t>When:</a:t>
            </a:r>
          </a:p>
          <a:p>
            <a:pPr marL="520700" indent="-6350">
              <a:spcBef>
                <a:spcPts val="600"/>
              </a:spcBef>
              <a:buSzPct val="100000"/>
            </a:pPr>
            <a:r>
              <a:rPr lang="en-US" sz="2000"/>
              <a:t>All approval meetings </a:t>
            </a:r>
            <a:r>
              <a:rPr lang="en-US" sz="2000" b="1">
                <a:solidFill>
                  <a:srgbClr val="FF0000"/>
                </a:solidFill>
              </a:rPr>
              <a:t>must</a:t>
            </a:r>
            <a:r>
              <a:rPr lang="en-US" sz="2000"/>
              <a:t> be held </a:t>
            </a:r>
            <a:r>
              <a:rPr lang="en-US" sz="2000" b="1">
                <a:solidFill>
                  <a:srgbClr val="FF0000"/>
                </a:solidFill>
              </a:rPr>
              <a:t>after</a:t>
            </a:r>
            <a:r>
              <a:rPr lang="en-US" sz="2000"/>
              <a:t> staffing conferences. Budgets must be approved by </a:t>
            </a:r>
            <a:r>
              <a:rPr lang="en-US" sz="2000" b="1">
                <a:solidFill>
                  <a:srgbClr val="FF0000"/>
                </a:solidFill>
              </a:rPr>
              <a:t>March 17</a:t>
            </a:r>
            <a:r>
              <a:rPr lang="en-US" sz="2000" b="1" baseline="30000">
                <a:solidFill>
                  <a:srgbClr val="FF0000"/>
                </a:solidFill>
              </a:rPr>
              <a:t>th</a:t>
            </a:r>
            <a:r>
              <a:rPr lang="en-US" sz="2000"/>
              <a:t>. </a:t>
            </a:r>
          </a:p>
          <a:p>
            <a:pPr>
              <a:spcBef>
                <a:spcPts val="0"/>
              </a:spcBef>
              <a:buClr>
                <a:schemeClr val="dk1"/>
              </a:buClr>
              <a:buSzPts val="2400"/>
            </a:pPr>
            <a:endParaRPr lang="en-US"/>
          </a:p>
        </p:txBody>
      </p:sp>
      <p:sp>
        <p:nvSpPr>
          <p:cNvPr id="1095" name="Google Shape;1095;p142"/>
          <p:cNvSpPr txBox="1">
            <a:spLocks noGrp="1"/>
          </p:cNvSpPr>
          <p:nvPr>
            <p:ph type="sldNum" sz="quarter" idx="4"/>
          </p:nvPr>
        </p:nvSpPr>
        <p:spPr>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9pPr>
          </a:lstStyle>
          <a:p>
            <a:fld id="{00000000-1234-1234-1234-123412341234}" type="slidenum">
              <a:rPr lang="en-US">
                <a:solidFill>
                  <a:srgbClr val="0083A9"/>
                </a:solidFill>
              </a:rPr>
              <a:pPr/>
              <a:t>19</a:t>
            </a:fld>
            <a:endParaRPr>
              <a:solidFill>
                <a:srgbClr val="0083A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B0FBFB-EECD-BC49-B3EC-81FD66424E6F}"/>
              </a:ext>
            </a:extLst>
          </p:cNvPr>
          <p:cNvSpPr>
            <a:spLocks noGrp="1"/>
          </p:cNvSpPr>
          <p:nvPr>
            <p:ph type="sldNum" idx="12"/>
          </p:nvPr>
        </p:nvSpPr>
        <p:spPr/>
        <p:txBody>
          <a:bodyPr/>
          <a:lstStyle/>
          <a:p>
            <a:fld id="{00000000-1234-1234-1234-123412341234}" type="slidenum">
              <a:rPr lang="en" smtClean="0"/>
              <a:pPr/>
              <a:t>2</a:t>
            </a:fld>
            <a:endParaRPr lang="en"/>
          </a:p>
        </p:txBody>
      </p:sp>
      <p:sp>
        <p:nvSpPr>
          <p:cNvPr id="6" name="Rectangle 5">
            <a:extLst>
              <a:ext uri="{FF2B5EF4-FFF2-40B4-BE49-F238E27FC236}">
                <a16:creationId xmlns:a16="http://schemas.microsoft.com/office/drawing/2014/main" id="{B5F464A7-C136-8C4A-9F54-323080A66001}"/>
              </a:ext>
            </a:extLst>
          </p:cNvPr>
          <p:cNvSpPr/>
          <p:nvPr/>
        </p:nvSpPr>
        <p:spPr>
          <a:xfrm>
            <a:off x="716048" y="945914"/>
            <a:ext cx="10158871" cy="861774"/>
          </a:xfrm>
          <a:prstGeom prst="rect">
            <a:avLst/>
          </a:prstGeom>
          <a:noFill/>
        </p:spPr>
        <p:txBody>
          <a:bodyPr wrap="none" lIns="121920" tIns="60960" rIns="121920" bIns="60960">
            <a:spAutoFit/>
          </a:bodyPr>
          <a:lstStyle/>
          <a:p>
            <a:pPr algn="ctr"/>
            <a:r>
              <a:rPr lang="en-US" sz="4800" b="1" spc="67" dirty="0">
                <a:ln w="9525" cmpd="sng">
                  <a:solidFill>
                    <a:schemeClr val="accent1"/>
                  </a:solidFill>
                  <a:prstDash val="solid"/>
                </a:ln>
                <a:solidFill>
                  <a:srgbClr val="70AD47">
                    <a:tint val="1000"/>
                  </a:srgbClr>
                </a:solidFill>
                <a:effectLst>
                  <a:glow rad="38100">
                    <a:schemeClr val="accent1">
                      <a:alpha val="40000"/>
                    </a:schemeClr>
                  </a:glow>
                </a:effectLst>
              </a:rPr>
              <a:t>GO TEAM MEMBERS 2022-2023</a:t>
            </a:r>
          </a:p>
        </p:txBody>
      </p:sp>
      <p:graphicFrame>
        <p:nvGraphicFramePr>
          <p:cNvPr id="7" name="Table 6">
            <a:extLst>
              <a:ext uri="{FF2B5EF4-FFF2-40B4-BE49-F238E27FC236}">
                <a16:creationId xmlns:a16="http://schemas.microsoft.com/office/drawing/2014/main" id="{35694EC2-747C-C04B-BB6B-468EFA46DA46}"/>
              </a:ext>
            </a:extLst>
          </p:cNvPr>
          <p:cNvGraphicFramePr>
            <a:graphicFrameLocks noGrp="1"/>
          </p:cNvGraphicFramePr>
          <p:nvPr/>
        </p:nvGraphicFramePr>
        <p:xfrm>
          <a:off x="3871356" y="1935678"/>
          <a:ext cx="7467648" cy="4465123"/>
        </p:xfrm>
        <a:graphic>
          <a:graphicData uri="http://schemas.openxmlformats.org/drawingml/2006/table">
            <a:tbl>
              <a:tblPr firstRow="1" bandRow="1"/>
              <a:tblGrid>
                <a:gridCol w="3733824">
                  <a:extLst>
                    <a:ext uri="{9D8B030D-6E8A-4147-A177-3AD203B41FA5}">
                      <a16:colId xmlns:a16="http://schemas.microsoft.com/office/drawing/2014/main" val="868217347"/>
                    </a:ext>
                  </a:extLst>
                </a:gridCol>
                <a:gridCol w="3733824">
                  <a:extLst>
                    <a:ext uri="{9D8B030D-6E8A-4147-A177-3AD203B41FA5}">
                      <a16:colId xmlns:a16="http://schemas.microsoft.com/office/drawing/2014/main" val="4274735305"/>
                    </a:ext>
                  </a:extLst>
                </a:gridCol>
              </a:tblGrid>
              <a:tr h="518241">
                <a:tc>
                  <a:txBody>
                    <a:bodyPr/>
                    <a:lstStyle/>
                    <a:p>
                      <a:pPr algn="ctr"/>
                      <a:r>
                        <a:rPr lang="en-US" sz="2400" b="1" dirty="0"/>
                        <a:t>NAME</a:t>
                      </a:r>
                    </a:p>
                  </a:txBody>
                  <a:tcPr marL="121920" marR="121920" marT="60960" marB="60960">
                    <a:solidFill>
                      <a:srgbClr val="FF0000"/>
                    </a:solidFill>
                  </a:tcPr>
                </a:tc>
                <a:tc>
                  <a:txBody>
                    <a:bodyPr/>
                    <a:lstStyle/>
                    <a:p>
                      <a:pPr algn="ctr"/>
                      <a:r>
                        <a:rPr lang="en-US" sz="2400" b="1" dirty="0"/>
                        <a:t>ROLE</a:t>
                      </a:r>
                    </a:p>
                  </a:txBody>
                  <a:tcPr marL="121920" marR="121920" marT="60960" marB="60960">
                    <a:solidFill>
                      <a:srgbClr val="FF0000"/>
                    </a:solidFill>
                  </a:tcPr>
                </a:tc>
                <a:extLst>
                  <a:ext uri="{0D108BD9-81ED-4DB2-BD59-A6C34878D82A}">
                    <a16:rowId xmlns:a16="http://schemas.microsoft.com/office/drawing/2014/main" val="2960972244"/>
                  </a:ext>
                </a:extLst>
              </a:tr>
              <a:tr h="390971">
                <a:tc>
                  <a:txBody>
                    <a:bodyPr/>
                    <a:lstStyle/>
                    <a:p>
                      <a:pPr algn="ctr"/>
                      <a:r>
                        <a:rPr lang="en-US" sz="1200" dirty="0"/>
                        <a:t>Dr. Tara Spencer</a:t>
                      </a:r>
                    </a:p>
                  </a:txBody>
                  <a:tcPr marL="121920" marR="121920" marT="60960" marB="60960"/>
                </a:tc>
                <a:tc>
                  <a:txBody>
                    <a:bodyPr/>
                    <a:lstStyle/>
                    <a:p>
                      <a:pPr algn="ctr"/>
                      <a:r>
                        <a:rPr lang="en-US" sz="1200" dirty="0"/>
                        <a:t>Principal</a:t>
                      </a:r>
                    </a:p>
                  </a:txBody>
                  <a:tcPr marL="121920" marR="121920" marT="60960" marB="60960"/>
                </a:tc>
                <a:extLst>
                  <a:ext uri="{0D108BD9-81ED-4DB2-BD59-A6C34878D82A}">
                    <a16:rowId xmlns:a16="http://schemas.microsoft.com/office/drawing/2014/main" val="3539644995"/>
                  </a:ext>
                </a:extLst>
              </a:tr>
              <a:tr h="390971">
                <a:tc>
                  <a:txBody>
                    <a:bodyPr/>
                    <a:lstStyle/>
                    <a:p>
                      <a:pPr algn="ctr"/>
                      <a:r>
                        <a:rPr lang="en-US" sz="1200" dirty="0"/>
                        <a:t>Ms. </a:t>
                      </a:r>
                      <a:r>
                        <a:rPr lang="en-US" sz="1200" dirty="0" err="1"/>
                        <a:t>Ieshia</a:t>
                      </a:r>
                      <a:r>
                        <a:rPr lang="en-US" sz="1200" dirty="0"/>
                        <a:t> Freeman</a:t>
                      </a:r>
                    </a:p>
                  </a:txBody>
                  <a:tcPr marL="121920" marR="121920" marT="60960" marB="60960"/>
                </a:tc>
                <a:tc>
                  <a:txBody>
                    <a:bodyPr/>
                    <a:lstStyle/>
                    <a:p>
                      <a:pPr algn="ctr"/>
                      <a:r>
                        <a:rPr lang="en-US" sz="1200" dirty="0"/>
                        <a:t>Parent</a:t>
                      </a:r>
                    </a:p>
                  </a:txBody>
                  <a:tcPr marL="121920" marR="121920" marT="60960" marB="60960"/>
                </a:tc>
                <a:extLst>
                  <a:ext uri="{0D108BD9-81ED-4DB2-BD59-A6C34878D82A}">
                    <a16:rowId xmlns:a16="http://schemas.microsoft.com/office/drawing/2014/main" val="3314042721"/>
                  </a:ext>
                </a:extLst>
              </a:tr>
              <a:tr h="447551">
                <a:tc>
                  <a:txBody>
                    <a:bodyPr/>
                    <a:lstStyle/>
                    <a:p>
                      <a:pPr algn="ctr"/>
                      <a:r>
                        <a:rPr lang="en-US" sz="1200" dirty="0"/>
                        <a:t>Ms. Melinda Malone</a:t>
                      </a:r>
                    </a:p>
                  </a:txBody>
                  <a:tcPr marL="121920" marR="121920" marT="60960" marB="60960"/>
                </a:tc>
                <a:tc>
                  <a:txBody>
                    <a:bodyPr/>
                    <a:lstStyle/>
                    <a:p>
                      <a:pPr algn="ctr"/>
                      <a:r>
                        <a:rPr lang="en-US" sz="1200" dirty="0"/>
                        <a:t>Parent</a:t>
                      </a:r>
                    </a:p>
                  </a:txBody>
                  <a:tcPr marL="121920" marR="121920" marT="60960" marB="60960"/>
                </a:tc>
                <a:extLst>
                  <a:ext uri="{0D108BD9-81ED-4DB2-BD59-A6C34878D82A}">
                    <a16:rowId xmlns:a16="http://schemas.microsoft.com/office/drawing/2014/main" val="120257173"/>
                  </a:ext>
                </a:extLst>
              </a:tr>
              <a:tr h="390971">
                <a:tc>
                  <a:txBody>
                    <a:bodyPr/>
                    <a:lstStyle/>
                    <a:p>
                      <a:pPr algn="ctr"/>
                      <a:r>
                        <a:rPr lang="en-US" sz="1200" dirty="0"/>
                        <a:t>Ms. </a:t>
                      </a:r>
                      <a:r>
                        <a:rPr lang="en-US" sz="1200" dirty="0" err="1"/>
                        <a:t>Terrion</a:t>
                      </a:r>
                      <a:r>
                        <a:rPr lang="en-US" sz="1200" dirty="0"/>
                        <a:t> Moody</a:t>
                      </a:r>
                    </a:p>
                  </a:txBody>
                  <a:tcPr marL="121920" marR="121920" marT="60960" marB="60960"/>
                </a:tc>
                <a:tc>
                  <a:txBody>
                    <a:bodyPr/>
                    <a:lstStyle/>
                    <a:p>
                      <a:pPr algn="ctr"/>
                      <a:r>
                        <a:rPr lang="en-US" sz="1200" dirty="0"/>
                        <a:t>Parent</a:t>
                      </a:r>
                    </a:p>
                  </a:txBody>
                  <a:tcPr marL="121920" marR="121920" marT="60960" marB="60960"/>
                </a:tc>
                <a:extLst>
                  <a:ext uri="{0D108BD9-81ED-4DB2-BD59-A6C34878D82A}">
                    <a16:rowId xmlns:a16="http://schemas.microsoft.com/office/drawing/2014/main" val="3739647218"/>
                  </a:ext>
                </a:extLst>
              </a:tr>
              <a:tr h="390971">
                <a:tc>
                  <a:txBody>
                    <a:bodyPr/>
                    <a:lstStyle/>
                    <a:p>
                      <a:pPr algn="ctr"/>
                      <a:r>
                        <a:rPr lang="en-US" sz="1200" dirty="0"/>
                        <a:t>Ms. </a:t>
                      </a:r>
                      <a:r>
                        <a:rPr lang="en-US" sz="1200" dirty="0" err="1"/>
                        <a:t>Nartasha</a:t>
                      </a:r>
                      <a:r>
                        <a:rPr lang="en-US" sz="1200" dirty="0"/>
                        <a:t> Smith-Willis</a:t>
                      </a:r>
                    </a:p>
                  </a:txBody>
                  <a:tcPr marL="121920" marR="121920" marT="60960" marB="60960"/>
                </a:tc>
                <a:tc>
                  <a:txBody>
                    <a:bodyPr/>
                    <a:lstStyle/>
                    <a:p>
                      <a:pPr algn="ctr"/>
                      <a:r>
                        <a:rPr lang="en-US" sz="1200" dirty="0"/>
                        <a:t>Staff</a:t>
                      </a:r>
                    </a:p>
                  </a:txBody>
                  <a:tcPr marL="121920" marR="121920" marT="60960" marB="60960"/>
                </a:tc>
                <a:extLst>
                  <a:ext uri="{0D108BD9-81ED-4DB2-BD59-A6C34878D82A}">
                    <a16:rowId xmlns:a16="http://schemas.microsoft.com/office/drawing/2014/main" val="3011988033"/>
                  </a:ext>
                </a:extLst>
              </a:tr>
              <a:tr h="390971">
                <a:tc>
                  <a:txBody>
                    <a:bodyPr/>
                    <a:lstStyle/>
                    <a:p>
                      <a:pPr algn="ctr"/>
                      <a:r>
                        <a:rPr lang="en-US" sz="1200" b="0" dirty="0">
                          <a:solidFill>
                            <a:schemeClr val="tx1"/>
                          </a:solidFill>
                        </a:rPr>
                        <a:t>Ms. </a:t>
                      </a:r>
                      <a:r>
                        <a:rPr lang="en-US" sz="1200" b="0" dirty="0" err="1">
                          <a:solidFill>
                            <a:schemeClr val="tx1"/>
                          </a:solidFill>
                        </a:rPr>
                        <a:t>Seggee</a:t>
                      </a:r>
                      <a:r>
                        <a:rPr lang="en-US" sz="1200" b="0" dirty="0">
                          <a:solidFill>
                            <a:schemeClr val="tx1"/>
                          </a:solidFill>
                        </a:rPr>
                        <a:t> Davis</a:t>
                      </a:r>
                    </a:p>
                  </a:txBody>
                  <a:tcPr marL="121920" marR="121920" marT="60960" marB="60960"/>
                </a:tc>
                <a:tc>
                  <a:txBody>
                    <a:bodyPr/>
                    <a:lstStyle/>
                    <a:p>
                      <a:pPr algn="ctr"/>
                      <a:r>
                        <a:rPr lang="en-US" sz="1200" dirty="0"/>
                        <a:t>Staff</a:t>
                      </a:r>
                    </a:p>
                  </a:txBody>
                  <a:tcPr marL="121920" marR="121920" marT="60960" marB="60960"/>
                </a:tc>
                <a:extLst>
                  <a:ext uri="{0D108BD9-81ED-4DB2-BD59-A6C34878D82A}">
                    <a16:rowId xmlns:a16="http://schemas.microsoft.com/office/drawing/2014/main" val="474040363"/>
                  </a:ext>
                </a:extLst>
              </a:tr>
              <a:tr h="390971">
                <a:tc>
                  <a:txBody>
                    <a:bodyPr/>
                    <a:lstStyle/>
                    <a:p>
                      <a:pPr algn="ctr"/>
                      <a:r>
                        <a:rPr lang="en-US" sz="1200" b="0" dirty="0">
                          <a:solidFill>
                            <a:schemeClr val="tx1"/>
                          </a:solidFill>
                        </a:rPr>
                        <a:t>Ms. Erin Gore</a:t>
                      </a:r>
                    </a:p>
                  </a:txBody>
                  <a:tcPr marL="121920" marR="121920" marT="60960" marB="60960"/>
                </a:tc>
                <a:tc>
                  <a:txBody>
                    <a:bodyPr/>
                    <a:lstStyle/>
                    <a:p>
                      <a:pPr algn="ctr"/>
                      <a:r>
                        <a:rPr lang="en-US" sz="1200" dirty="0"/>
                        <a:t>Staff</a:t>
                      </a:r>
                    </a:p>
                  </a:txBody>
                  <a:tcPr marL="121920" marR="121920" marT="60960" marB="60960"/>
                </a:tc>
                <a:extLst>
                  <a:ext uri="{0D108BD9-81ED-4DB2-BD59-A6C34878D82A}">
                    <a16:rowId xmlns:a16="http://schemas.microsoft.com/office/drawing/2014/main" val="394621731"/>
                  </a:ext>
                </a:extLst>
              </a:tr>
              <a:tr h="390971">
                <a:tc>
                  <a:txBody>
                    <a:bodyPr/>
                    <a:lstStyle/>
                    <a:p>
                      <a:pPr algn="ctr"/>
                      <a:r>
                        <a:rPr lang="en-US" sz="1200" b="0" dirty="0">
                          <a:solidFill>
                            <a:schemeClr val="tx1"/>
                          </a:solidFill>
                        </a:rPr>
                        <a:t>Ms. Terra Washington</a:t>
                      </a:r>
                    </a:p>
                  </a:txBody>
                  <a:tcPr marL="121920" marR="121920" marT="60960" marB="60960"/>
                </a:tc>
                <a:tc>
                  <a:txBody>
                    <a:bodyPr/>
                    <a:lstStyle/>
                    <a:p>
                      <a:pPr algn="ctr"/>
                      <a:r>
                        <a:rPr lang="en-US" sz="1200" dirty="0"/>
                        <a:t>Community Member</a:t>
                      </a:r>
                    </a:p>
                  </a:txBody>
                  <a:tcPr marL="121920" marR="121920" marT="60960" marB="60960"/>
                </a:tc>
                <a:extLst>
                  <a:ext uri="{0D108BD9-81ED-4DB2-BD59-A6C34878D82A}">
                    <a16:rowId xmlns:a16="http://schemas.microsoft.com/office/drawing/2014/main" val="2893067022"/>
                  </a:ext>
                </a:extLst>
              </a:tr>
              <a:tr h="390971">
                <a:tc>
                  <a:txBody>
                    <a:bodyPr/>
                    <a:lstStyle/>
                    <a:p>
                      <a:pPr algn="ctr"/>
                      <a:r>
                        <a:rPr lang="en-US" sz="1200" b="1" dirty="0">
                          <a:solidFill>
                            <a:schemeClr val="tx1"/>
                          </a:solidFill>
                        </a:rPr>
                        <a:t>Mr. Terry Lee</a:t>
                      </a:r>
                    </a:p>
                  </a:txBody>
                  <a:tcPr marL="121920" marR="121920" marT="60960" marB="60960"/>
                </a:tc>
                <a:tc>
                  <a:txBody>
                    <a:bodyPr/>
                    <a:lstStyle/>
                    <a:p>
                      <a:pPr algn="ctr"/>
                      <a:r>
                        <a:rPr lang="en-US" sz="1200" dirty="0"/>
                        <a:t>Community Member</a:t>
                      </a:r>
                    </a:p>
                  </a:txBody>
                  <a:tcPr marL="121920" marR="121920" marT="60960" marB="60960"/>
                </a:tc>
                <a:extLst>
                  <a:ext uri="{0D108BD9-81ED-4DB2-BD59-A6C34878D82A}">
                    <a16:rowId xmlns:a16="http://schemas.microsoft.com/office/drawing/2014/main" val="507947234"/>
                  </a:ext>
                </a:extLst>
              </a:tr>
              <a:tr h="371563">
                <a:tc>
                  <a:txBody>
                    <a:bodyPr/>
                    <a:lstStyle/>
                    <a:p>
                      <a:pPr algn="ctr"/>
                      <a:r>
                        <a:rPr lang="en-US" sz="1200" b="0" dirty="0">
                          <a:solidFill>
                            <a:schemeClr val="tx1"/>
                          </a:solidFill>
                        </a:rPr>
                        <a:t>Ms. Wanda Washington</a:t>
                      </a:r>
                    </a:p>
                  </a:txBody>
                  <a:tcPr marL="121920" marR="121920" marT="60960" marB="60960"/>
                </a:tc>
                <a:tc>
                  <a:txBody>
                    <a:bodyPr/>
                    <a:lstStyle/>
                    <a:p>
                      <a:pPr algn="ctr"/>
                      <a:r>
                        <a:rPr lang="en-US" sz="1200" dirty="0"/>
                        <a:t>Swing Seat</a:t>
                      </a:r>
                    </a:p>
                  </a:txBody>
                  <a:tcPr marL="121920" marR="121920" marT="60960" marB="60960"/>
                </a:tc>
                <a:extLst>
                  <a:ext uri="{0D108BD9-81ED-4DB2-BD59-A6C34878D82A}">
                    <a16:rowId xmlns:a16="http://schemas.microsoft.com/office/drawing/2014/main" val="269052802"/>
                  </a:ext>
                </a:extLst>
              </a:tr>
            </a:tbl>
          </a:graphicData>
        </a:graphic>
      </p:graphicFrame>
      <p:sp>
        <p:nvSpPr>
          <p:cNvPr id="2" name="Rectangle 1"/>
          <p:cNvSpPr/>
          <p:nvPr/>
        </p:nvSpPr>
        <p:spPr>
          <a:xfrm rot="20267866">
            <a:off x="-938240" y="2360811"/>
            <a:ext cx="5578218" cy="1107996"/>
          </a:xfrm>
          <a:prstGeom prst="rect">
            <a:avLst/>
          </a:prstGeom>
          <a:noFill/>
        </p:spPr>
        <p:txBody>
          <a:bodyPr wrap="square" lIns="121920" tIns="60960" rIns="121920" bIns="60960">
            <a:spAutoFit/>
            <a:scene3d>
              <a:camera prst="orthographicFront"/>
              <a:lightRig rig="soft" dir="t">
                <a:rot lat="0" lon="0" rev="15600000"/>
              </a:lightRig>
            </a:scene3d>
            <a:sp3d extrusionH="57150" prstMaterial="softEdge">
              <a:bevelT w="25400" h="38100"/>
            </a:sp3d>
          </a:bodyPr>
          <a:lstStyle/>
          <a:p>
            <a:pPr algn="ctr"/>
            <a:r>
              <a:rPr lang="en-US" sz="6400" b="1" dirty="0">
                <a:ln/>
                <a:solidFill>
                  <a:srgbClr val="FF0000"/>
                </a:solidFill>
                <a:effectLst>
                  <a:outerShdw blurRad="50800" dist="38100" dir="2700000" algn="tl" rotWithShape="0">
                    <a:prstClr val="black">
                      <a:alpha val="40000"/>
                    </a:prstClr>
                  </a:outerShdw>
                </a:effectLst>
                <a:latin typeface="Arial Black" panose="020B0A04020102020204" pitchFamily="34" charset="0"/>
              </a:rPr>
              <a:t>Roll Call</a:t>
            </a:r>
          </a:p>
        </p:txBody>
      </p:sp>
      <p:pic>
        <p:nvPicPr>
          <p:cNvPr id="4" name="Picture 3" descr="A picture containing clipart, vector graphics&#10;&#10;Description automatically generated">
            <a:extLst>
              <a:ext uri="{FF2B5EF4-FFF2-40B4-BE49-F238E27FC236}">
                <a16:creationId xmlns:a16="http://schemas.microsoft.com/office/drawing/2014/main" id="{DDB36C00-CF44-4B46-A5A1-D4A3835C541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90260" y="3620732"/>
            <a:ext cx="2576979" cy="1889321"/>
          </a:xfrm>
          <a:prstGeom prst="rect">
            <a:avLst/>
          </a:prstGeom>
        </p:spPr>
      </p:pic>
    </p:spTree>
    <p:extLst>
      <p:ext uri="{BB962C8B-B14F-4D97-AF65-F5344CB8AC3E}">
        <p14:creationId xmlns:p14="http://schemas.microsoft.com/office/powerpoint/2010/main" val="804777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CEB767-1B04-0C94-E45D-623DB0A36398}"/>
              </a:ext>
            </a:extLst>
          </p:cNvPr>
          <p:cNvSpPr>
            <a:spLocks noGrp="1"/>
          </p:cNvSpPr>
          <p:nvPr>
            <p:ph idx="1"/>
          </p:nvPr>
        </p:nvSpPr>
        <p:spPr>
          <a:xfrm>
            <a:off x="1158950" y="1616149"/>
            <a:ext cx="9994322" cy="4295553"/>
          </a:xfrm>
          <a:solidFill>
            <a:schemeClr val="accent1"/>
          </a:solidFill>
          <a:ln w="76200">
            <a:solidFill>
              <a:schemeClr val="tx2">
                <a:lumMod val="75000"/>
              </a:schemeClr>
            </a:solidFill>
          </a:ln>
        </p:spPr>
        <p:txBody>
          <a:bodyPr/>
          <a:lstStyle/>
          <a:p>
            <a:pPr marL="745049" lvl="1" indent="0">
              <a:buNone/>
            </a:pPr>
            <a:endParaRPr lang="en-US" sz="2800" dirty="0"/>
          </a:p>
          <a:p>
            <a:pPr marL="342900" indent="-342900">
              <a:buFont typeface="Arial" panose="020B0604020202020204" pitchFamily="34" charset="0"/>
              <a:buChar char="•"/>
            </a:pPr>
            <a:r>
              <a:rPr lang="en-US" sz="2400" dirty="0"/>
              <a:t>GO TEAM Declaration of Candidacy- </a:t>
            </a:r>
            <a:r>
              <a:rPr lang="en-US" sz="2400" dirty="0">
                <a:highlight>
                  <a:srgbClr val="00FFFF"/>
                </a:highlight>
              </a:rPr>
              <a:t>OPEN NOW- </a:t>
            </a:r>
            <a:r>
              <a:rPr lang="en-US" sz="2400" dirty="0"/>
              <a:t>February 28</a:t>
            </a:r>
            <a:r>
              <a:rPr lang="en-US" sz="2400" baseline="30000" dirty="0"/>
              <a:t>th</a:t>
            </a:r>
            <a:endParaRPr lang="en-US" sz="2400" dirty="0"/>
          </a:p>
          <a:p>
            <a:pPr marL="685800" lvl="1" indent="-342900">
              <a:buFont typeface="Arial" panose="020B0604020202020204" pitchFamily="34" charset="0"/>
              <a:buChar char="•"/>
            </a:pPr>
            <a:r>
              <a:rPr lang="en-US" sz="2100" dirty="0"/>
              <a:t>Visit APS Strong Schools</a:t>
            </a:r>
          </a:p>
          <a:p>
            <a:pPr marL="342900" indent="-342900">
              <a:buFont typeface="Arial" panose="020B0604020202020204" pitchFamily="34" charset="0"/>
              <a:buChar char="•"/>
            </a:pPr>
            <a:r>
              <a:rPr lang="en-US" sz="2400" dirty="0"/>
              <a:t>PBIS Incentives for Students- February 9</a:t>
            </a:r>
            <a:r>
              <a:rPr lang="en-US" sz="2400" baseline="30000" dirty="0"/>
              <a:t>th</a:t>
            </a:r>
            <a:endParaRPr lang="en-US" sz="2400" dirty="0"/>
          </a:p>
          <a:p>
            <a:pPr marL="342900" indent="-342900">
              <a:buFont typeface="Arial" panose="020B0604020202020204" pitchFamily="34" charset="0"/>
              <a:buChar char="•"/>
            </a:pPr>
            <a:r>
              <a:rPr lang="en-US" sz="2400" dirty="0"/>
              <a:t>Student Achievement Parade/Pep Rally- February 10</a:t>
            </a:r>
            <a:r>
              <a:rPr lang="en-US" sz="2400" baseline="30000" dirty="0"/>
              <a:t>th</a:t>
            </a:r>
            <a:endParaRPr lang="en-US" sz="2400" dirty="0"/>
          </a:p>
          <a:p>
            <a:pPr marL="342900" indent="-342900">
              <a:buFont typeface="Arial" panose="020B0604020202020204" pitchFamily="34" charset="0"/>
              <a:buChar char="•"/>
            </a:pPr>
            <a:r>
              <a:rPr lang="en-US" sz="2400" dirty="0"/>
              <a:t>Winter Recess for Students- February 20</a:t>
            </a:r>
            <a:r>
              <a:rPr lang="en-US" sz="2400" baseline="30000" dirty="0"/>
              <a:t>th</a:t>
            </a:r>
            <a:r>
              <a:rPr lang="en-US" sz="2400" dirty="0"/>
              <a:t>- February 24</a:t>
            </a:r>
            <a:r>
              <a:rPr lang="en-US" sz="2400" baseline="30000" dirty="0"/>
              <a:t>th</a:t>
            </a:r>
            <a:r>
              <a:rPr lang="en-US" sz="2400" dirty="0"/>
              <a:t> </a:t>
            </a:r>
          </a:p>
          <a:p>
            <a:pPr marL="342900" indent="-342900">
              <a:buFont typeface="Arial" panose="020B0604020202020204" pitchFamily="34" charset="0"/>
              <a:buChar char="•"/>
            </a:pPr>
            <a:r>
              <a:rPr lang="en-US" sz="2400" dirty="0"/>
              <a:t>Winter Recess for Staff- February 21</a:t>
            </a:r>
            <a:r>
              <a:rPr lang="en-US" sz="2400" baseline="30000" dirty="0"/>
              <a:t>st</a:t>
            </a:r>
            <a:r>
              <a:rPr lang="en-US" sz="2400" dirty="0"/>
              <a:t>- February 24</a:t>
            </a:r>
            <a:r>
              <a:rPr lang="en-US" sz="2400" baseline="30000" dirty="0"/>
              <a:t>th</a:t>
            </a:r>
          </a:p>
          <a:p>
            <a:pPr marL="342900" indent="-342900">
              <a:buFont typeface="Arial" panose="020B0604020202020204" pitchFamily="34" charset="0"/>
              <a:buChar char="•"/>
            </a:pPr>
            <a:r>
              <a:rPr lang="en-US" sz="2400" dirty="0"/>
              <a:t>Next Meeting- </a:t>
            </a:r>
            <a:r>
              <a:rPr lang="en-US" sz="2400" dirty="0">
                <a:highlight>
                  <a:srgbClr val="00FFFF"/>
                </a:highlight>
              </a:rPr>
              <a:t>March 2</a:t>
            </a:r>
            <a:r>
              <a:rPr lang="en-US" sz="2400" baseline="30000" dirty="0">
                <a:highlight>
                  <a:srgbClr val="00FFFF"/>
                </a:highlight>
              </a:rPr>
              <a:t>nd</a:t>
            </a:r>
            <a:r>
              <a:rPr lang="en-US" sz="2400" dirty="0">
                <a:highlight>
                  <a:srgbClr val="00FFFF"/>
                </a:highlight>
              </a:rPr>
              <a:t>, 2023 @ 3:30PM</a:t>
            </a:r>
          </a:p>
        </p:txBody>
      </p:sp>
      <p:sp>
        <p:nvSpPr>
          <p:cNvPr id="4" name="Rectangle 3">
            <a:extLst>
              <a:ext uri="{FF2B5EF4-FFF2-40B4-BE49-F238E27FC236}">
                <a16:creationId xmlns:a16="http://schemas.microsoft.com/office/drawing/2014/main" id="{61095F3B-D805-920B-B095-E6983451E9DD}"/>
              </a:ext>
            </a:extLst>
          </p:cNvPr>
          <p:cNvSpPr/>
          <p:nvPr/>
        </p:nvSpPr>
        <p:spPr>
          <a:xfrm>
            <a:off x="1406042" y="433260"/>
            <a:ext cx="9568837" cy="769441"/>
          </a:xfrm>
          <a:prstGeom prst="rect">
            <a:avLst/>
          </a:prstGeom>
          <a:noFill/>
        </p:spPr>
        <p:txBody>
          <a:bodyPr wrap="none" lIns="91440" tIns="45720" rIns="91440" bIns="45720">
            <a:spAutoFit/>
          </a:bodyPr>
          <a:lstStyle/>
          <a:p>
            <a:pPr algn="ctr"/>
            <a:r>
              <a:rPr lang="en-US" sz="4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Announcements and Upcoming Events</a:t>
            </a:r>
          </a:p>
        </p:txBody>
      </p:sp>
    </p:spTree>
    <p:extLst>
      <p:ext uri="{BB962C8B-B14F-4D97-AF65-F5344CB8AC3E}">
        <p14:creationId xmlns:p14="http://schemas.microsoft.com/office/powerpoint/2010/main" val="3699696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43"/>
          <p:cNvSpPr txBox="1">
            <a:spLocks noGrp="1"/>
          </p:cNvSpPr>
          <p:nvPr>
            <p:ph type="ctrTitle"/>
          </p:nvPr>
        </p:nvSpPr>
        <p:spPr>
          <a:xfrm>
            <a:off x="2399621" y="1699022"/>
            <a:ext cx="4665209" cy="1790700"/>
          </a:xfrm>
          <a:prstGeom prst="rect">
            <a:avLst/>
          </a:prstGeom>
          <a:noFill/>
          <a:ln>
            <a:noFill/>
          </a:ln>
        </p:spPr>
        <p:txBody>
          <a:bodyPr spcFirstLastPara="1" vert="horz" wrap="square" lIns="68569" tIns="34275" rIns="68569" bIns="34275" rtlCol="0" anchor="b" anchorCtr="0">
            <a:noAutofit/>
          </a:bodyPr>
          <a:lstStyle/>
          <a:p>
            <a:r>
              <a:rPr lang="en-US"/>
              <a:t>Thank you</a:t>
            </a:r>
            <a:endParaRPr/>
          </a:p>
        </p:txBody>
      </p:sp>
      <p:sp>
        <p:nvSpPr>
          <p:cNvPr id="1101" name="Google Shape;1101;p143"/>
          <p:cNvSpPr txBox="1">
            <a:spLocks noGrp="1"/>
          </p:cNvSpPr>
          <p:nvPr>
            <p:ph type="sldNum" idx="4294967295"/>
          </p:nvPr>
        </p:nvSpPr>
        <p:spPr>
          <a:xfrm>
            <a:off x="10029826" y="5624513"/>
            <a:ext cx="638175"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solidFill>
                  <a:srgbClr val="0083A9"/>
                </a:solidFill>
                <a:latin typeface="Tenorite"/>
              </a:rPr>
              <a:pPr/>
              <a:t>21</a:t>
            </a:fld>
            <a:endParaRPr>
              <a:solidFill>
                <a:srgbClr val="0083A9"/>
              </a:solidFill>
              <a:latin typeface="Tenorit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4"/>
          <p:cNvSpPr txBox="1">
            <a:spLocks noGrp="1"/>
          </p:cNvSpPr>
          <p:nvPr>
            <p:ph type="title"/>
          </p:nvPr>
        </p:nvSpPr>
        <p:spPr>
          <a:prstGeom prst="rect">
            <a:avLst/>
          </a:prstGeom>
        </p:spPr>
        <p:txBody>
          <a:bodyPr spcFirstLastPara="1" vert="horz" wrap="square" lIns="0" tIns="0" rIns="0" bIns="0" rtlCol="0" anchor="ctr" anchorCtr="0">
            <a:noAutofit/>
          </a:bodyPr>
          <a:lstStyle/>
          <a:p>
            <a:pPr algn="l"/>
            <a:r>
              <a:rPr lang="en" sz="4800" dirty="0">
                <a:solidFill>
                  <a:srgbClr val="FF0000"/>
                </a:solidFill>
              </a:rPr>
              <a:t>Action Items</a:t>
            </a:r>
            <a:endParaRPr sz="4800" dirty="0">
              <a:solidFill>
                <a:srgbClr val="FF0000"/>
              </a:solidFill>
            </a:endParaRPr>
          </a:p>
        </p:txBody>
      </p:sp>
      <p:sp>
        <p:nvSpPr>
          <p:cNvPr id="523" name="Google Shape;523;p14"/>
          <p:cNvSpPr txBox="1">
            <a:spLocks noGrp="1"/>
          </p:cNvSpPr>
          <p:nvPr>
            <p:ph type="body" idx="1"/>
          </p:nvPr>
        </p:nvSpPr>
        <p:spPr>
          <a:prstGeom prst="rect">
            <a:avLst/>
          </a:prstGeom>
        </p:spPr>
        <p:txBody>
          <a:bodyPr spcFirstLastPara="1" vert="horz" wrap="square" lIns="0" tIns="0" rIns="0" bIns="0" rtlCol="0" anchor="t" anchorCtr="0">
            <a:noAutofit/>
          </a:bodyPr>
          <a:lstStyle/>
          <a:p>
            <a:pPr marL="0" indent="0">
              <a:buClr>
                <a:schemeClr val="dk1"/>
              </a:buClr>
              <a:buSzPts val="1100"/>
              <a:buNone/>
            </a:pPr>
            <a:r>
              <a:rPr lang="en" sz="1600" b="1" dirty="0"/>
              <a:t>.</a:t>
            </a:r>
            <a:endParaRPr dirty="0"/>
          </a:p>
        </p:txBody>
      </p:sp>
      <p:sp>
        <p:nvSpPr>
          <p:cNvPr id="522" name="Google Shape;522;p14"/>
          <p:cNvSpPr txBox="1">
            <a:spLocks noGrp="1"/>
          </p:cNvSpPr>
          <p:nvPr>
            <p:ph type="body" idx="2"/>
          </p:nvPr>
        </p:nvSpPr>
        <p:spPr>
          <a:xfrm>
            <a:off x="5100962" y="2210237"/>
            <a:ext cx="6869152" cy="3714127"/>
          </a:xfrm>
          <a:prstGeom prst="rect">
            <a:avLst/>
          </a:prstGeom>
        </p:spPr>
        <p:txBody>
          <a:bodyPr spcFirstLastPara="1" vert="horz" wrap="square" lIns="0" tIns="0" rIns="0" bIns="0" rtlCol="0" anchor="t" anchorCtr="0">
            <a:noAutofit/>
          </a:bodyPr>
          <a:lstStyle/>
          <a:p>
            <a:pPr>
              <a:buFont typeface="Wingdings" pitchFamily="2" charset="2"/>
              <a:buChar char="q"/>
            </a:pPr>
            <a:r>
              <a:rPr lang="en-US" sz="3600" dirty="0">
                <a:solidFill>
                  <a:schemeClr val="tx1"/>
                </a:solidFill>
              </a:rPr>
              <a:t>Approval of Agenda</a:t>
            </a:r>
          </a:p>
          <a:p>
            <a:pPr>
              <a:buFont typeface="Wingdings" pitchFamily="2" charset="2"/>
              <a:buChar char="q"/>
            </a:pPr>
            <a:r>
              <a:rPr lang="en-US" sz="3600" dirty="0">
                <a:solidFill>
                  <a:schemeClr val="tx1"/>
                </a:solidFill>
              </a:rPr>
              <a:t>Approval of Previous Minutes</a:t>
            </a:r>
          </a:p>
          <a:p>
            <a:pPr marL="0" indent="0">
              <a:buClr>
                <a:schemeClr val="dk1"/>
              </a:buClr>
              <a:buSzPts val="1100"/>
              <a:buNone/>
            </a:pPr>
            <a:endParaRPr sz="1600" b="1" dirty="0"/>
          </a:p>
        </p:txBody>
      </p:sp>
      <p:sp>
        <p:nvSpPr>
          <p:cNvPr id="525" name="Google Shape;525;p14"/>
          <p:cNvSpPr txBox="1">
            <a:spLocks noGrp="1"/>
          </p:cNvSpPr>
          <p:nvPr>
            <p:ph type="sldNum" idx="12"/>
          </p:nvPr>
        </p:nvSpPr>
        <p:spPr>
          <a:prstGeom prst="rect">
            <a:avLst/>
          </a:prstGeom>
        </p:spPr>
        <p:txBody>
          <a:bodyPr spcFirstLastPara="1" vert="horz" wrap="square" lIns="0" tIns="0" rIns="0" bIns="0" rtlCol="0" anchor="ctr" anchorCtr="0">
            <a:noAutofit/>
          </a:bodyPr>
          <a:lstStyle/>
          <a:p>
            <a:fld id="{00000000-1234-1234-1234-123412341234}" type="slidenum">
              <a:rPr lang="en"/>
              <a:pPr/>
              <a:t>3</a:t>
            </a:fld>
            <a:endParaRPr dirty="0"/>
          </a:p>
        </p:txBody>
      </p:sp>
      <p:pic>
        <p:nvPicPr>
          <p:cNvPr id="8" name="Picture 7">
            <a:extLst>
              <a:ext uri="{FF2B5EF4-FFF2-40B4-BE49-F238E27FC236}">
                <a16:creationId xmlns:a16="http://schemas.microsoft.com/office/drawing/2014/main" id="{6E33251A-27CB-9F44-8289-B5CDE901C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376" y="3313216"/>
            <a:ext cx="2861117" cy="2861117"/>
          </a:xfrm>
          <a:prstGeom prst="rect">
            <a:avLst/>
          </a:prstGeom>
        </p:spPr>
      </p:pic>
      <p:sp>
        <p:nvSpPr>
          <p:cNvPr id="9" name="Rectangle 8">
            <a:extLst>
              <a:ext uri="{FF2B5EF4-FFF2-40B4-BE49-F238E27FC236}">
                <a16:creationId xmlns:a16="http://schemas.microsoft.com/office/drawing/2014/main" id="{33A556F6-D7D1-6A42-BC37-533B00E5951C}"/>
              </a:ext>
            </a:extLst>
          </p:cNvPr>
          <p:cNvSpPr/>
          <p:nvPr/>
        </p:nvSpPr>
        <p:spPr>
          <a:xfrm rot="20470582">
            <a:off x="-118841" y="2309697"/>
            <a:ext cx="5695692" cy="861774"/>
          </a:xfrm>
          <a:prstGeom prst="rect">
            <a:avLst/>
          </a:prstGeom>
          <a:noFill/>
        </p:spPr>
        <p:txBody>
          <a:bodyPr wrap="square" lIns="121920" tIns="60960" rIns="121920" bIns="60960">
            <a:spAutoFit/>
          </a:bodyPr>
          <a:lstStyle/>
          <a:p>
            <a:pPr algn="ctr"/>
            <a:r>
              <a:rPr lang="en-US" sz="4800" b="1" dirty="0">
                <a:ln w="12700">
                  <a:solidFill>
                    <a:schemeClr val="tx2">
                      <a:lumMod val="75000"/>
                    </a:schemeClr>
                  </a:solidFill>
                  <a:prstDash val="solid"/>
                </a:ln>
                <a:effectLst>
                  <a:outerShdw dist="38100" dir="2640000" algn="bl" rotWithShape="0">
                    <a:schemeClr val="tx2">
                      <a:lumMod val="75000"/>
                    </a:schemeClr>
                  </a:outerShdw>
                </a:effectLst>
              </a:rPr>
              <a:t>Action Items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2538663" y="2748951"/>
            <a:ext cx="6918158" cy="768096"/>
          </a:xfrm>
        </p:spPr>
        <p:txBody>
          <a:bodyPr/>
          <a:lstStyle/>
          <a:p>
            <a:r>
              <a:rPr lang="en-US" dirty="0"/>
              <a:t>William M. Finch Elementary School</a:t>
            </a:r>
            <a:br>
              <a:rPr lang="en-US" dirty="0"/>
            </a:br>
            <a:br>
              <a:rPr lang="en-US" dirty="0"/>
            </a:br>
            <a:r>
              <a:rPr lang="en-US" dirty="0"/>
              <a:t>FY 24 Budget Feedback Meeting</a:t>
            </a:r>
          </a:p>
        </p:txBody>
      </p:sp>
      <p:sp>
        <p:nvSpPr>
          <p:cNvPr id="2" name="Slide Number Placeholder 1">
            <a:extLst>
              <a:ext uri="{FF2B5EF4-FFF2-40B4-BE49-F238E27FC236}">
                <a16:creationId xmlns:a16="http://schemas.microsoft.com/office/drawing/2014/main" id="{266E6468-A7EC-EA64-E634-725A4419F72F}"/>
              </a:ext>
            </a:extLst>
          </p:cNvPr>
          <p:cNvSpPr>
            <a:spLocks noGrp="1"/>
          </p:cNvSpPr>
          <p:nvPr>
            <p:ph type="sldNum" sz="quarter" idx="4294967295"/>
          </p:nvPr>
        </p:nvSpPr>
        <p:spPr>
          <a:xfrm>
            <a:off x="9926638" y="457200"/>
            <a:ext cx="741362" cy="274638"/>
          </a:xfrm>
        </p:spPr>
        <p:txBody>
          <a:bodyPr/>
          <a:lstStyle/>
          <a:p>
            <a:fld id="{3D6C3DC6-EF6E-8948-BFE6-808D46D584D8}" type="slidenum">
              <a:rPr lang="en-US" smtClean="0"/>
              <a:t>4</a:t>
            </a:fld>
            <a:endParaRPr lang="en-US"/>
          </a:p>
        </p:txBody>
      </p:sp>
    </p:spTree>
    <p:extLst>
      <p:ext uri="{BB962C8B-B14F-4D97-AF65-F5344CB8AC3E}">
        <p14:creationId xmlns:p14="http://schemas.microsoft.com/office/powerpoint/2010/main" val="2317742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5</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6</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5801" y="1261478"/>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Calibri"/>
                <a:ea typeface="+mn-ea"/>
                <a:cs typeface="+mn-cs"/>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Trebuchet MS" panose="020B0603020202020204" pitchFamily="34" charset="0"/>
                <a:ea typeface="+mj-ea"/>
                <a:cs typeface="+mj-cs"/>
              </a:rPr>
              <a:t>Overview of FY ‘24 GO Team Budget Process</a:t>
            </a:r>
          </a:p>
        </p:txBody>
      </p:sp>
    </p:spTree>
    <p:extLst>
      <p:ext uri="{BB962C8B-B14F-4D97-AF65-F5344CB8AC3E}">
        <p14:creationId xmlns:p14="http://schemas.microsoft.com/office/powerpoint/2010/main" val="2063419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634867" y="86868"/>
            <a:ext cx="8165592" cy="768096"/>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sng" strike="noStrike" cap="none">
                <a:solidFill>
                  <a:schemeClr val="dk1"/>
                </a:solidFill>
                <a:latin typeface="Calibri"/>
                <a:ea typeface="Calibri"/>
                <a:cs typeface="Calibri"/>
                <a:sym typeface="Calibri"/>
              </a:rPr>
              <a:t>Budget Feedback Meetings</a:t>
            </a:r>
          </a:p>
        </p:txBody>
      </p:sp>
      <p:sp>
        <p:nvSpPr>
          <p:cNvPr id="100" name="Shape 100"/>
          <p:cNvSpPr txBox="1">
            <a:spLocks noGrp="1"/>
          </p:cNvSpPr>
          <p:nvPr>
            <p:ph sz="half" idx="2"/>
          </p:nvPr>
        </p:nvSpPr>
        <p:spPr>
          <a:xfrm>
            <a:off x="3526091" y="1221867"/>
            <a:ext cx="8383143" cy="5161788"/>
          </a:xfrm>
          <a:prstGeom prst="rect">
            <a:avLst/>
          </a:prstGeom>
          <a:noFill/>
          <a:ln>
            <a:noFill/>
          </a:ln>
        </p:spPr>
        <p:txBody>
          <a:bodyPr lIns="91425" tIns="45700" rIns="91425" bIns="45700" anchor="t" anchorCtr="0">
            <a:noAutofit/>
          </a:bodyPr>
          <a:lstStyle/>
          <a:p>
            <a:pPr marL="0" indent="0">
              <a:spcBef>
                <a:spcPts val="0"/>
              </a:spcBef>
              <a:buSzPct val="100000"/>
              <a:buNone/>
            </a:pPr>
            <a:r>
              <a:rPr lang="en-US" sz="2800" b="1" u="sng">
                <a:solidFill>
                  <a:schemeClr val="accent3"/>
                </a:solidFill>
              </a:rPr>
              <a:t>What</a:t>
            </a:r>
          </a:p>
          <a:p>
            <a:pPr marL="0" indent="0">
              <a:spcBef>
                <a:spcPts val="0"/>
              </a:spcBef>
              <a:spcAft>
                <a:spcPts val="1200"/>
              </a:spcAft>
              <a:buSzPct val="100000"/>
              <a:buNone/>
            </a:pPr>
            <a:r>
              <a:rPr lang="en-US" sz="2200">
                <a:solidFill>
                  <a:schemeClr val="accent5"/>
                </a:solidFill>
              </a:rPr>
              <a:t>The GO Team feedback session(s) should be scheduled for the principal to provide an overview of the school’s draft budget for the GO Team members and the general public. </a:t>
            </a:r>
          </a:p>
          <a:p>
            <a:pPr marL="0" indent="0">
              <a:spcBef>
                <a:spcPts val="0"/>
              </a:spcBef>
              <a:buSzPct val="100000"/>
              <a:buNone/>
            </a:pPr>
            <a:r>
              <a:rPr lang="en-US" sz="2800" b="1" u="sng">
                <a:solidFill>
                  <a:schemeClr val="accent3"/>
                </a:solidFill>
              </a:rPr>
              <a:t>Why</a:t>
            </a:r>
          </a:p>
          <a:p>
            <a:pPr marL="63500" lvl="0" indent="0">
              <a:spcBef>
                <a:spcPts val="0"/>
              </a:spcBef>
              <a:spcAft>
                <a:spcPts val="1200"/>
              </a:spcAft>
              <a:buSzPct val="100000"/>
              <a:buNone/>
            </a:pPr>
            <a:r>
              <a:rPr lang="en-US" sz="2200">
                <a:solidFill>
                  <a:schemeClr val="accent5"/>
                </a:solidFill>
              </a:rPr>
              <a:t>This meeting provides an opportunity for GO Teams to discuss how the school’s budget has been allocated to support the programmatic needs and key strategic priorities. </a:t>
            </a:r>
          </a:p>
          <a:p>
            <a:pPr marL="0" indent="0">
              <a:spcBef>
                <a:spcPts val="0"/>
              </a:spcBef>
              <a:buSzPct val="100000"/>
              <a:buNone/>
            </a:pPr>
            <a:r>
              <a:rPr lang="en-US" sz="2800" b="1" u="sng">
                <a:solidFill>
                  <a:schemeClr val="accent3"/>
                </a:solidFill>
              </a:rPr>
              <a:t>When </a:t>
            </a:r>
          </a:p>
          <a:p>
            <a:pPr marL="63500" indent="0">
              <a:spcBef>
                <a:spcPts val="0"/>
              </a:spcBef>
              <a:buSzPct val="100000"/>
              <a:buNone/>
            </a:pPr>
            <a:r>
              <a:rPr lang="en-US" sz="2200">
                <a:solidFill>
                  <a:schemeClr val="accent5"/>
                </a:solidFill>
                <a:sym typeface="Calibri"/>
              </a:rPr>
              <a:t>Meetings must be held in February </a:t>
            </a:r>
            <a:r>
              <a:rPr lang="en-US" sz="2200" b="1">
                <a:solidFill>
                  <a:schemeClr val="accent4"/>
                </a:solidFill>
                <a:sym typeface="Calibri"/>
              </a:rPr>
              <a:t>before staffing conferences</a:t>
            </a:r>
            <a:r>
              <a:rPr lang="en-US" sz="2200">
                <a:solidFill>
                  <a:schemeClr val="accent5"/>
                </a:solidFill>
                <a:sym typeface="Calibri"/>
              </a:rPr>
              <a:t>. May be combined with the allocation meeting (</a:t>
            </a:r>
            <a:r>
              <a:rPr lang="en-US" sz="2200" i="1">
                <a:solidFill>
                  <a:schemeClr val="accent5"/>
                </a:solidFill>
                <a:sym typeface="Calibri"/>
              </a:rPr>
              <a:t>as needed</a:t>
            </a:r>
            <a:r>
              <a:rPr lang="en-US" sz="2200">
                <a:solidFill>
                  <a:schemeClr val="accent5"/>
                </a:solidFill>
                <a:sym typeface="Calibri"/>
              </a:rPr>
              <a:t>), if the GO Team has completed strategic plan updates and ranked strategic priorities</a:t>
            </a:r>
            <a:r>
              <a:rPr lang="en-US" sz="2200" i="1">
                <a:solidFill>
                  <a:schemeClr val="accent5"/>
                </a:solidFill>
                <a:sym typeface="Calibri"/>
              </a:rPr>
              <a:t>.</a:t>
            </a:r>
            <a:r>
              <a:rPr lang="en-US" sz="2200">
                <a:solidFill>
                  <a:schemeClr val="accent5"/>
                </a:solidFill>
                <a:sym typeface="Calibri"/>
              </a:rPr>
              <a:t> </a:t>
            </a:r>
            <a:endParaRPr lang="en-US" sz="2200">
              <a:solidFill>
                <a:schemeClr val="accent5"/>
              </a:solidFill>
            </a:endParaRPr>
          </a:p>
        </p:txBody>
      </p:sp>
      <p:sp>
        <p:nvSpPr>
          <p:cNvPr id="2" name="Slide Number Placeholder 1"/>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8</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42230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18310" y="723677"/>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899691" y="95166"/>
            <a:ext cx="6392618" cy="707886"/>
          </a:xfrm>
          <a:prstGeom prst="rect">
            <a:avLst/>
          </a:prstGeom>
          <a:noFill/>
        </p:spPr>
        <p:txBody>
          <a:bodyPr wrap="square" rtlCol="0">
            <a:spAutoFit/>
          </a:bodyPr>
          <a:lstStyle/>
          <a:p>
            <a:pPr algn="ctr"/>
            <a:r>
              <a:rPr lang="en-US" sz="4000" b="1" i="1" dirty="0">
                <a:latin typeface="+mj-lt"/>
              </a:rPr>
              <a:t>FY24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2631486994"/>
              </p:ext>
            </p:extLst>
          </p:nvPr>
        </p:nvGraphicFramePr>
        <p:xfrm>
          <a:off x="1964016" y="983679"/>
          <a:ext cx="8046720" cy="4613448"/>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1300" b="0" dirty="0"/>
                        <a:t>Focus on Reading and Math as a foundational skill; Ensure students reach content mastery.</a:t>
                      </a:r>
                    </a:p>
                  </a:txBody>
                  <a:tcPr/>
                </a:tc>
                <a:tc>
                  <a:txBody>
                    <a:bodyPr/>
                    <a:lstStyle/>
                    <a:p>
                      <a:pPr algn="ctr"/>
                      <a:r>
                        <a:rPr lang="en-US" sz="1300" b="0" i="0" kern="1200" dirty="0">
                          <a:solidFill>
                            <a:schemeClr val="dk1"/>
                          </a:solidFill>
                          <a:effectLst/>
                          <a:latin typeface="+mn-lt"/>
                          <a:ea typeface="+mn-ea"/>
                          <a:cs typeface="+mn-cs"/>
                        </a:rPr>
                        <a:t>Secure foundational skills in literacy and math are crucial for students' success in college, career, and life and are considered key enablers of equity.</a:t>
                      </a:r>
                      <a:endParaRPr lang="en-US" sz="1300" b="0" dirty="0"/>
                    </a:p>
                  </a:txBody>
                  <a:tcPr/>
                </a:tc>
                <a:extLst>
                  <a:ext uri="{0D108BD9-81ED-4DB2-BD59-A6C34878D82A}">
                    <a16:rowId xmlns:a16="http://schemas.microsoft.com/office/drawing/2014/main" val="10001"/>
                  </a:ext>
                </a:extLst>
              </a:tr>
              <a:tr h="1211814">
                <a:tc>
                  <a:txBody>
                    <a:bodyPr/>
                    <a:lstStyle/>
                    <a:p>
                      <a:pPr algn="ctr"/>
                      <a:r>
                        <a:rPr lang="en-US" sz="1300" b="0" dirty="0"/>
                        <a:t>Ensure students are exposed to STE(A)M and work to obtain state certification by 2025. </a:t>
                      </a:r>
                    </a:p>
                  </a:txBody>
                  <a:tcPr/>
                </a:tc>
                <a:tc>
                  <a:txBody>
                    <a:bodyPr/>
                    <a:lstStyle/>
                    <a:p>
                      <a:pPr algn="ctr"/>
                      <a:r>
                        <a:rPr lang="en-US" sz="1300" b="0" i="0" kern="1200" dirty="0">
                          <a:solidFill>
                            <a:schemeClr val="dk1"/>
                          </a:solidFill>
                          <a:effectLst/>
                          <a:latin typeface="+mn-lt"/>
                          <a:ea typeface="+mn-ea"/>
                          <a:cs typeface="+mn-cs"/>
                        </a:rPr>
                        <a:t>STEAM inspires inquiry and curiosity; it empowers students to ask thought-provoking questions that promote creativity and exploration. Students are able to connect their problem-solving to real-world solutions.</a:t>
                      </a:r>
                      <a:endParaRPr lang="en-US" sz="1300" b="0" dirty="0"/>
                    </a:p>
                  </a:txBody>
                  <a:tcPr/>
                </a:tc>
                <a:extLst>
                  <a:ext uri="{0D108BD9-81ED-4DB2-BD59-A6C34878D82A}">
                    <a16:rowId xmlns:a16="http://schemas.microsoft.com/office/drawing/2014/main" val="10002"/>
                  </a:ext>
                </a:extLst>
              </a:tr>
              <a:tr h="1422169">
                <a:tc>
                  <a:txBody>
                    <a:bodyPr/>
                    <a:lstStyle/>
                    <a:p>
                      <a:pPr algn="ctr"/>
                      <a:r>
                        <a:rPr lang="en-US" sz="1300" b="0" dirty="0"/>
                        <a:t>Improve teacher efficacy and growth mindedness.</a:t>
                      </a:r>
                    </a:p>
                  </a:txBody>
                  <a:tcPr/>
                </a:tc>
                <a:tc>
                  <a:txBody>
                    <a:bodyPr/>
                    <a:lstStyle/>
                    <a:p>
                      <a:pPr algn="ctr"/>
                      <a:r>
                        <a:rPr lang="en-US" sz="1300" b="0" i="0" kern="1200" dirty="0">
                          <a:solidFill>
                            <a:schemeClr val="dk1"/>
                          </a:solidFill>
                          <a:effectLst/>
                          <a:latin typeface="+mn-lt"/>
                          <a:ea typeface="+mn-ea"/>
                          <a:cs typeface="+mn-cs"/>
                        </a:rPr>
                        <a:t>Teachers' self-efficacy, namely teachers' beliefs in their ability to effectively handle the tasks, obligations, and challenges related to their professional activity, plays a key role in influencing important academic outcomes</a:t>
                      </a:r>
                      <a:endParaRPr lang="en-US" sz="1300" b="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C10A0C-BB77-FD4A-8FA4-D4334D01E3A4}" type="slidenum">
              <a:rPr lang="en-US" smtClean="0"/>
              <a:pPr/>
              <a:t>9</a:t>
            </a:fld>
            <a:endParaRPr lang="en-US"/>
          </a:p>
        </p:txBody>
      </p:sp>
    </p:spTree>
    <p:extLst>
      <p:ext uri="{BB962C8B-B14F-4D97-AF65-F5344CB8AC3E}">
        <p14:creationId xmlns:p14="http://schemas.microsoft.com/office/powerpoint/2010/main" val="421235648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1_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documentManagement>
</p:properties>
</file>

<file path=customXml/itemProps1.xml><?xml version="1.0" encoding="utf-8"?>
<ds:datastoreItem xmlns:ds="http://schemas.openxmlformats.org/officeDocument/2006/customXml" ds:itemID="{26C1A650-BFDC-4555-91D0-EDF8423DB3AB}">
  <ds:schemaRefs>
    <ds:schemaRef ds:uri="d37e30bb-5f32-4411-a640-0b4044b692bf"/>
    <ds:schemaRef ds:uri="ffb952a0-74d9-4848-89d6-000c4b1b70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3.xml><?xml version="1.0" encoding="utf-8"?>
<ds:datastoreItem xmlns:ds="http://schemas.openxmlformats.org/officeDocument/2006/customXml" ds:itemID="{5860D824-1F42-4605-A966-FFCBCF63520E}">
  <ds:schemaRefs>
    <ds:schemaRef ds:uri="http://purl.org/dc/elements/1.1/"/>
    <ds:schemaRef ds:uri="http://schemas.microsoft.com/office/2006/documentManagement/types"/>
    <ds:schemaRef ds:uri="http://purl.org/dc/terms/"/>
    <ds:schemaRef ds:uri="http://schemas.openxmlformats.org/package/2006/metadata/core-properties"/>
    <ds:schemaRef ds:uri="d37e30bb-5f32-4411-a640-0b4044b692bf"/>
    <ds:schemaRef ds:uri="http://purl.org/dc/dcmitype/"/>
    <ds:schemaRef ds:uri="http://schemas.microsoft.com/office/infopath/2007/PartnerControls"/>
    <ds:schemaRef ds:uri="ffb952a0-74d9-4848-89d6-000c4b1b707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2070</TotalTime>
  <Words>2012</Words>
  <Application>Microsoft Macintosh PowerPoint</Application>
  <PresentationFormat>Widescreen</PresentationFormat>
  <Paragraphs>250</Paragraphs>
  <Slides>21</Slides>
  <Notes>18</Notes>
  <HiddenSlides>0</HiddenSlides>
  <MMClips>0</MMClips>
  <ScaleCrop>false</ScaleCrop>
  <HeadingPairs>
    <vt:vector size="6" baseType="variant">
      <vt:variant>
        <vt:lpstr>Fonts Used</vt:lpstr>
      </vt:variant>
      <vt:variant>
        <vt:i4>11</vt:i4>
      </vt:variant>
      <vt:variant>
        <vt:lpstr>Theme</vt:lpstr>
      </vt:variant>
      <vt:variant>
        <vt:i4>13</vt:i4>
      </vt:variant>
      <vt:variant>
        <vt:lpstr>Slide Titles</vt:lpstr>
      </vt:variant>
      <vt:variant>
        <vt:i4>21</vt:i4>
      </vt:variant>
    </vt:vector>
  </HeadingPairs>
  <TitlesOfParts>
    <vt:vector size="45" baseType="lpstr">
      <vt:lpstr>Arial</vt:lpstr>
      <vt:lpstr>Arial Black</vt:lpstr>
      <vt:lpstr>Berlin Sans FB Demi</vt:lpstr>
      <vt:lpstr>Calibri</vt:lpstr>
      <vt:lpstr>Century Schoolbook</vt:lpstr>
      <vt:lpstr>Sabon Next LT</vt:lpstr>
      <vt:lpstr>Symbol</vt:lpstr>
      <vt:lpstr>Tenorite</vt:lpstr>
      <vt:lpstr>Times New Roman</vt:lpstr>
      <vt:lpstr>Trebuchet MS</vt:lpstr>
      <vt:lpstr>Wingdings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1_Office Theme</vt:lpstr>
      <vt:lpstr>PowerPoint Presentation</vt:lpstr>
      <vt:lpstr>PowerPoint Presentation</vt:lpstr>
      <vt:lpstr>Action Items</vt:lpstr>
      <vt:lpstr>William M. Finch Elementary School  FY 24 Budget Feedback Meeting</vt:lpstr>
      <vt:lpstr>Norms</vt:lpstr>
      <vt:lpstr>GO Team Budget Development Process</vt:lpstr>
      <vt:lpstr>PowerPoint Presentation</vt:lpstr>
      <vt:lpstr>Budget Feedback Meetings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for the GO Team to Consider and Discuss</vt:lpstr>
      <vt:lpstr>Where We’re Going?</vt:lpstr>
      <vt:lpstr>PowerPoint Presentation</vt:lpstr>
      <vt:lpstr>Thank you</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Cotton, Tara</cp:lastModifiedBy>
  <cp:revision>2</cp:revision>
  <cp:lastPrinted>2020-01-13T18:18:48Z</cp:lastPrinted>
  <dcterms:created xsi:type="dcterms:W3CDTF">2014-12-15T21:46:52Z</dcterms:created>
  <dcterms:modified xsi:type="dcterms:W3CDTF">2023-02-10T20:41:33Z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